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40" r:id="rId2"/>
  </p:sldMasterIdLst>
  <p:notesMasterIdLst>
    <p:notesMasterId r:id="rId40"/>
  </p:notesMasterIdLst>
  <p:sldIdLst>
    <p:sldId id="2371" r:id="rId3"/>
    <p:sldId id="2215" r:id="rId4"/>
    <p:sldId id="2373" r:id="rId5"/>
    <p:sldId id="2401" r:id="rId6"/>
    <p:sldId id="2402" r:id="rId7"/>
    <p:sldId id="2403" r:id="rId8"/>
    <p:sldId id="2404" r:id="rId9"/>
    <p:sldId id="2405" r:id="rId10"/>
    <p:sldId id="2406" r:id="rId11"/>
    <p:sldId id="2407" r:id="rId12"/>
    <p:sldId id="2408" r:id="rId13"/>
    <p:sldId id="2409" r:id="rId14"/>
    <p:sldId id="2410" r:id="rId15"/>
    <p:sldId id="2411" r:id="rId16"/>
    <p:sldId id="2412" r:id="rId17"/>
    <p:sldId id="2378" r:id="rId18"/>
    <p:sldId id="2379" r:id="rId19"/>
    <p:sldId id="2380" r:id="rId20"/>
    <p:sldId id="2381" r:id="rId21"/>
    <p:sldId id="2382" r:id="rId22"/>
    <p:sldId id="2383" r:id="rId23"/>
    <p:sldId id="2389" r:id="rId24"/>
    <p:sldId id="2390" r:id="rId25"/>
    <p:sldId id="2391" r:id="rId26"/>
    <p:sldId id="2392" r:id="rId27"/>
    <p:sldId id="2393" r:id="rId28"/>
    <p:sldId id="2394" r:id="rId29"/>
    <p:sldId id="2395" r:id="rId30"/>
    <p:sldId id="2396" r:id="rId31"/>
    <p:sldId id="2397" r:id="rId32"/>
    <p:sldId id="2398" r:id="rId33"/>
    <p:sldId id="2399" r:id="rId34"/>
    <p:sldId id="2400" r:id="rId35"/>
    <p:sldId id="2388" r:id="rId36"/>
    <p:sldId id="2386" r:id="rId37"/>
    <p:sldId id="2387" r:id="rId38"/>
    <p:sldId id="2372" r:id="rId39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4" pos="14350" userDrawn="1">
          <p15:clr>
            <a:srgbClr val="A4A3A4"/>
          </p15:clr>
        </p15:guide>
        <p15:guide id="5" pos="1006" userDrawn="1">
          <p15:clr>
            <a:srgbClr val="A4A3A4"/>
          </p15:clr>
        </p15:guide>
        <p15:guide id="6" pos="7702" userDrawn="1">
          <p15:clr>
            <a:srgbClr val="A4A3A4"/>
          </p15:clr>
        </p15:guide>
        <p15:guide id="8" orient="horz" pos="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zef Antoš" initials="JA" lastIdx="1" clrIdx="0">
    <p:extLst>
      <p:ext uri="{19B8F6BF-5375-455C-9EA6-DF929625EA0E}">
        <p15:presenceInfo xmlns:p15="http://schemas.microsoft.com/office/powerpoint/2012/main" userId="S-1-5-21-1933036909-321857055-1030881100-47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1334"/>
    <a:srgbClr val="000820"/>
    <a:srgbClr val="000C28"/>
    <a:srgbClr val="5D77EB"/>
    <a:srgbClr val="1AE8DA"/>
    <a:srgbClr val="CF9600"/>
    <a:srgbClr val="F52552"/>
    <a:srgbClr val="EC72A5"/>
    <a:srgbClr val="FFC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94" autoAdjust="0"/>
    <p:restoredTop sz="95116" autoAdjust="0"/>
  </p:normalViewPr>
  <p:slideViewPr>
    <p:cSldViewPr snapToGrid="0" snapToObjects="1">
      <p:cViewPr varScale="1">
        <p:scale>
          <a:sx n="55" d="100"/>
          <a:sy n="55" d="100"/>
        </p:scale>
        <p:origin x="456" y="114"/>
      </p:cViewPr>
      <p:guideLst>
        <p:guide orient="horz" pos="8112"/>
        <p:guide pos="14350"/>
        <p:guide pos="1006"/>
        <p:guide pos="7702"/>
        <p:guide orient="horz" pos="4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51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469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37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7298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0145400" y="0"/>
            <a:ext cx="14255696" cy="13716000"/>
          </a:xfrm>
          <a:custGeom>
            <a:avLst/>
            <a:gdLst>
              <a:gd name="connsiteX0" fmla="*/ 4076915 w 14255696"/>
              <a:gd name="connsiteY0" fmla="*/ 1625600 h 13716000"/>
              <a:gd name="connsiteX1" fmla="*/ 4102046 w 14255696"/>
              <a:gd name="connsiteY1" fmla="*/ 1665723 h 13716000"/>
              <a:gd name="connsiteX2" fmla="*/ 4102046 w 14255696"/>
              <a:gd name="connsiteY2" fmla="*/ 1625600 h 13716000"/>
              <a:gd name="connsiteX3" fmla="*/ 0 w 14255696"/>
              <a:gd name="connsiteY3" fmla="*/ 0 h 13716000"/>
              <a:gd name="connsiteX4" fmla="*/ 2578046 w 14255696"/>
              <a:gd name="connsiteY4" fmla="*/ 0 h 13716000"/>
              <a:gd name="connsiteX5" fmla="*/ 14255696 w 14255696"/>
              <a:gd name="connsiteY5" fmla="*/ 0 h 13716000"/>
              <a:gd name="connsiteX6" fmla="*/ 14255696 w 14255696"/>
              <a:gd name="connsiteY6" fmla="*/ 13716000 h 13716000"/>
              <a:gd name="connsiteX7" fmla="*/ 2823040 w 14255696"/>
              <a:gd name="connsiteY7" fmla="*/ 13715999 h 13716000"/>
              <a:gd name="connsiteX8" fmla="*/ 2578046 w 14255696"/>
              <a:gd name="connsiteY8" fmla="*/ 13715999 h 13716000"/>
              <a:gd name="connsiteX9" fmla="*/ 178996 w 14255696"/>
              <a:gd name="connsiteY9" fmla="*/ 13715999 h 13716000"/>
              <a:gd name="connsiteX10" fmla="*/ 202120 w 14255696"/>
              <a:gd name="connsiteY10" fmla="*/ 13710319 h 13716000"/>
              <a:gd name="connsiteX11" fmla="*/ 4059278 w 14255696"/>
              <a:gd name="connsiteY11" fmla="*/ 6666167 h 13716000"/>
              <a:gd name="connsiteX12" fmla="*/ 98188 w 14255696"/>
              <a:gd name="connsiteY12" fmla="*/ 2431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5696" h="13716000">
                <a:moveTo>
                  <a:pt x="4076915" y="1625600"/>
                </a:moveTo>
                <a:lnTo>
                  <a:pt x="4102046" y="1665723"/>
                </a:lnTo>
                <a:lnTo>
                  <a:pt x="4102046" y="1625600"/>
                </a:lnTo>
                <a:close/>
                <a:moveTo>
                  <a:pt x="0" y="0"/>
                </a:moveTo>
                <a:lnTo>
                  <a:pt x="2578046" y="0"/>
                </a:lnTo>
                <a:lnTo>
                  <a:pt x="14255696" y="0"/>
                </a:lnTo>
                <a:lnTo>
                  <a:pt x="14255696" y="13716000"/>
                </a:lnTo>
                <a:lnTo>
                  <a:pt x="2823040" y="13715999"/>
                </a:lnTo>
                <a:lnTo>
                  <a:pt x="2578046" y="13715999"/>
                </a:lnTo>
                <a:lnTo>
                  <a:pt x="178996" y="13715999"/>
                </a:lnTo>
                <a:lnTo>
                  <a:pt x="202120" y="13710319"/>
                </a:lnTo>
                <a:cubicBezTo>
                  <a:pt x="2491786" y="12987451"/>
                  <a:pt x="4133490" y="10049963"/>
                  <a:pt x="4059278" y="6666167"/>
                </a:cubicBezTo>
                <a:cubicBezTo>
                  <a:pt x="3986798" y="3361240"/>
                  <a:pt x="2304610" y="650391"/>
                  <a:pt x="98188" y="243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78093BF6-CAA5-3F40-B7CD-8A5AEA97F3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09" y="12276000"/>
            <a:ext cx="3996000" cy="919080"/>
          </a:xfrm>
          <a:prstGeom prst="rect">
            <a:avLst/>
          </a:prstGeom>
        </p:spPr>
      </p:pic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9988341" y="4058968"/>
            <a:ext cx="4631498" cy="4272011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16881511" y="4058968"/>
            <a:ext cx="4631498" cy="4272011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3048280" y="4058968"/>
            <a:ext cx="4631498" cy="4272011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2D5A2725-FB9D-744F-9E1A-B014E2C18A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000" y="12276000"/>
            <a:ext cx="3996000" cy="919080"/>
          </a:xfrm>
          <a:prstGeom prst="rect">
            <a:avLst/>
          </a:prstGeom>
        </p:spPr>
      </p:pic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167908" y="3925229"/>
            <a:ext cx="3707788" cy="370220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2949144" y="3925229"/>
            <a:ext cx="3707788" cy="370220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730380" y="3925229"/>
            <a:ext cx="3707788" cy="370220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511616" y="3925229"/>
            <a:ext cx="3707788" cy="370220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0D9D2440-313C-4442-9D60-CF1098AA9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000" y="12276000"/>
            <a:ext cx="3996000" cy="919080"/>
          </a:xfrm>
          <a:prstGeom prst="rect">
            <a:avLst/>
          </a:prstGeom>
        </p:spPr>
      </p:pic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O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91022" y="4693462"/>
            <a:ext cx="19786627" cy="5977054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856586" y="4276116"/>
            <a:ext cx="7398926" cy="6811746"/>
          </a:xfrm>
          <a:custGeom>
            <a:avLst/>
            <a:gdLst>
              <a:gd name="connsiteX0" fmla="*/ 4457768 w 8237360"/>
              <a:gd name="connsiteY0" fmla="*/ 1 h 7583641"/>
              <a:gd name="connsiteX1" fmla="*/ 6497168 w 8237360"/>
              <a:gd name="connsiteY1" fmla="*/ 198137 h 7583641"/>
              <a:gd name="connsiteX2" fmla="*/ 8065561 w 8237360"/>
              <a:gd name="connsiteY2" fmla="*/ 1071424 h 7583641"/>
              <a:gd name="connsiteX3" fmla="*/ 8052735 w 8237360"/>
              <a:gd name="connsiteY3" fmla="*/ 2789196 h 7583641"/>
              <a:gd name="connsiteX4" fmla="*/ 6950916 w 8237360"/>
              <a:gd name="connsiteY4" fmla="*/ 5376866 h 7583641"/>
              <a:gd name="connsiteX5" fmla="*/ 5124933 w 8237360"/>
              <a:gd name="connsiteY5" fmla="*/ 7294261 h 7583641"/>
              <a:gd name="connsiteX6" fmla="*/ 3614890 w 8237360"/>
              <a:gd name="connsiteY6" fmla="*/ 7516934 h 7583641"/>
              <a:gd name="connsiteX7" fmla="*/ 2246270 w 8237360"/>
              <a:gd name="connsiteY7" fmla="*/ 6335519 h 7583641"/>
              <a:gd name="connsiteX8" fmla="*/ 176537 w 8237360"/>
              <a:gd name="connsiteY8" fmla="*/ 2456295 h 7583641"/>
              <a:gd name="connsiteX9" fmla="*/ 83084 w 8237360"/>
              <a:gd name="connsiteY9" fmla="*/ 1260408 h 7583641"/>
              <a:gd name="connsiteX10" fmla="*/ 120102 w 8237360"/>
              <a:gd name="connsiteY10" fmla="*/ 1171957 h 7583641"/>
              <a:gd name="connsiteX11" fmla="*/ 1081998 w 8237360"/>
              <a:gd name="connsiteY11" fmla="*/ 543028 h 7583641"/>
              <a:gd name="connsiteX12" fmla="*/ 4457768 w 8237360"/>
              <a:gd name="connsiteY12" fmla="*/ 1 h 75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7360" h="7583641">
                <a:moveTo>
                  <a:pt x="4457768" y="1"/>
                </a:moveTo>
                <a:cubicBezTo>
                  <a:pt x="5143567" y="85"/>
                  <a:pt x="5828011" y="65850"/>
                  <a:pt x="6497168" y="198137"/>
                </a:cubicBezTo>
                <a:cubicBezTo>
                  <a:pt x="7102843" y="322874"/>
                  <a:pt x="7763378" y="542554"/>
                  <a:pt x="8065561" y="1071424"/>
                </a:cubicBezTo>
                <a:cubicBezTo>
                  <a:pt x="8355372" y="1592908"/>
                  <a:pt x="8227976" y="2229519"/>
                  <a:pt x="8052735" y="2789196"/>
                </a:cubicBezTo>
                <a:cubicBezTo>
                  <a:pt x="7807453" y="3624896"/>
                  <a:pt x="7445353" y="4548779"/>
                  <a:pt x="6950916" y="5376866"/>
                </a:cubicBezTo>
                <a:cubicBezTo>
                  <a:pt x="6477335" y="6170025"/>
                  <a:pt x="5888416" y="6863718"/>
                  <a:pt x="5124933" y="7294261"/>
                </a:cubicBezTo>
                <a:cubicBezTo>
                  <a:pt x="4673139" y="7546672"/>
                  <a:pt x="4109429" y="7669086"/>
                  <a:pt x="3614890" y="7516934"/>
                </a:cubicBezTo>
                <a:cubicBezTo>
                  <a:pt x="3017265" y="7350610"/>
                  <a:pt x="2592595" y="6843365"/>
                  <a:pt x="2246270" y="6335519"/>
                </a:cubicBezTo>
                <a:cubicBezTo>
                  <a:pt x="1390439" y="5143426"/>
                  <a:pt x="695568" y="3842125"/>
                  <a:pt x="176537" y="2456295"/>
                </a:cubicBezTo>
                <a:cubicBezTo>
                  <a:pt x="40525" y="2074021"/>
                  <a:pt x="-90242" y="1631708"/>
                  <a:pt x="83084" y="1260408"/>
                </a:cubicBezTo>
                <a:cubicBezTo>
                  <a:pt x="92296" y="1218528"/>
                  <a:pt x="106199" y="1195242"/>
                  <a:pt x="120102" y="1171957"/>
                </a:cubicBezTo>
                <a:cubicBezTo>
                  <a:pt x="315183" y="845234"/>
                  <a:pt x="718316" y="674321"/>
                  <a:pt x="1081998" y="543028"/>
                </a:cubicBezTo>
                <a:cubicBezTo>
                  <a:pt x="2168012" y="182170"/>
                  <a:pt x="3314771" y="-138"/>
                  <a:pt x="4457768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BE7D428B-AF07-824F-9B8A-7ACB7B1E9F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000" y="12276000"/>
            <a:ext cx="3996000" cy="919080"/>
          </a:xfrm>
          <a:prstGeom prst="rect">
            <a:avLst/>
          </a:prstGeom>
        </p:spPr>
      </p:pic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3657600"/>
            <a:ext cx="24377650" cy="100584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CC1BE18E-B42D-484D-8A09-08E899DF6D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65" y="612226"/>
            <a:ext cx="3996000" cy="919080"/>
          </a:xfrm>
          <a:prstGeom prst="rect">
            <a:avLst/>
          </a:prstGeom>
        </p:spPr>
      </p:pic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4377650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188824" y="0"/>
            <a:ext cx="12188825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CA4B1B45-4C04-7E4D-BE80-2E2D3F4EE7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09" y="12276000"/>
            <a:ext cx="3996000" cy="919080"/>
          </a:xfrm>
          <a:prstGeom prst="rect">
            <a:avLst/>
          </a:prstGeom>
        </p:spPr>
      </p:pic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88825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2146322" y="490654"/>
            <a:ext cx="936702" cy="11374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 Regular" charset="0"/>
            </a:endParaRP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1535968-55DF-B247-A669-F51534BFD5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000" y="12276000"/>
            <a:ext cx="3996000" cy="919080"/>
          </a:xfrm>
          <a:prstGeom prst="rect">
            <a:avLst/>
          </a:prstGeom>
        </p:spPr>
      </p:pic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290" y="1760999"/>
            <a:ext cx="5963377" cy="6706612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12447855" y="6171188"/>
            <a:ext cx="5963377" cy="6706612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184037" y="1760999"/>
            <a:ext cx="5963377" cy="6706612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5C1A43FC-DCB5-5A4D-B531-6CE06D218F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09" y="12276000"/>
            <a:ext cx="3996000" cy="919080"/>
          </a:xfrm>
          <a:prstGeom prst="rect">
            <a:avLst/>
          </a:prstGeom>
        </p:spPr>
      </p:pic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4377650" cy="7672039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E136EF33-6A31-3947-AD13-860FBDFF1F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000" y="12276000"/>
            <a:ext cx="3996000" cy="919080"/>
          </a:xfrm>
          <a:prstGeom prst="rect">
            <a:avLst/>
          </a:prstGeom>
        </p:spPr>
      </p:pic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9098906" y="-1088147"/>
            <a:ext cx="11473923" cy="18180327"/>
          </a:xfrm>
          <a:custGeom>
            <a:avLst/>
            <a:gdLst>
              <a:gd name="connsiteX0" fmla="*/ 2555693 w 11473923"/>
              <a:gd name="connsiteY0" fmla="*/ 1843 h 18180327"/>
              <a:gd name="connsiteX1" fmla="*/ 4669724 w 11473923"/>
              <a:gd name="connsiteY1" fmla="*/ 1371972 h 18180327"/>
              <a:gd name="connsiteX2" fmla="*/ 11218680 w 11473923"/>
              <a:gd name="connsiteY2" fmla="*/ 14627332 h 18180327"/>
              <a:gd name="connsiteX3" fmla="*/ 10101952 w 11473923"/>
              <a:gd name="connsiteY3" fmla="*/ 17925083 h 18180327"/>
              <a:gd name="connsiteX4" fmla="*/ 6804200 w 11473923"/>
              <a:gd name="connsiteY4" fmla="*/ 16808355 h 18180327"/>
              <a:gd name="connsiteX5" fmla="*/ 255243 w 11473923"/>
              <a:gd name="connsiteY5" fmla="*/ 3552995 h 18180327"/>
              <a:gd name="connsiteX6" fmla="*/ 1371972 w 11473923"/>
              <a:gd name="connsiteY6" fmla="*/ 255243 h 18180327"/>
              <a:gd name="connsiteX7" fmla="*/ 2555693 w 11473923"/>
              <a:gd name="connsiteY7" fmla="*/ 1843 h 18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73923" h="18180327">
                <a:moveTo>
                  <a:pt x="2555693" y="1843"/>
                </a:moveTo>
                <a:cubicBezTo>
                  <a:pt x="3428412" y="35676"/>
                  <a:pt x="4255661" y="533893"/>
                  <a:pt x="4669724" y="1371972"/>
                </a:cubicBezTo>
                <a:lnTo>
                  <a:pt x="11218680" y="14627332"/>
                </a:lnTo>
                <a:cubicBezTo>
                  <a:pt x="11820952" y="15846356"/>
                  <a:pt x="11320978" y="17322811"/>
                  <a:pt x="10101952" y="17925083"/>
                </a:cubicBezTo>
                <a:cubicBezTo>
                  <a:pt x="8882928" y="18527359"/>
                  <a:pt x="7406473" y="18027379"/>
                  <a:pt x="6804200" y="16808355"/>
                </a:cubicBezTo>
                <a:lnTo>
                  <a:pt x="255243" y="3552995"/>
                </a:lnTo>
                <a:cubicBezTo>
                  <a:pt x="-347029" y="2333970"/>
                  <a:pt x="152947" y="857516"/>
                  <a:pt x="1371972" y="255243"/>
                </a:cubicBezTo>
                <a:cubicBezTo>
                  <a:pt x="1752918" y="67033"/>
                  <a:pt x="2159002" y="-13535"/>
                  <a:pt x="2555693" y="18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0405761" y="-523058"/>
            <a:ext cx="17675970" cy="12407808"/>
          </a:xfrm>
          <a:custGeom>
            <a:avLst/>
            <a:gdLst>
              <a:gd name="connsiteX0" fmla="*/ 2545912 w 17675970"/>
              <a:gd name="connsiteY0" fmla="*/ 1344 h 12407808"/>
              <a:gd name="connsiteX1" fmla="*/ 3708400 w 17675970"/>
              <a:gd name="connsiteY1" fmla="*/ 339023 h 12407808"/>
              <a:gd name="connsiteX2" fmla="*/ 16459709 w 17675970"/>
              <a:gd name="connsiteY2" fmla="*/ 7822172 h 12407808"/>
              <a:gd name="connsiteX3" fmla="*/ 17336949 w 17675970"/>
              <a:gd name="connsiteY3" fmla="*/ 11191549 h 12407808"/>
              <a:gd name="connsiteX4" fmla="*/ 13967571 w 17675970"/>
              <a:gd name="connsiteY4" fmla="*/ 12068786 h 12407808"/>
              <a:gd name="connsiteX5" fmla="*/ 1216260 w 17675970"/>
              <a:gd name="connsiteY5" fmla="*/ 4585638 h 12407808"/>
              <a:gd name="connsiteX6" fmla="*/ 339023 w 17675970"/>
              <a:gd name="connsiteY6" fmla="*/ 1216261 h 12407808"/>
              <a:gd name="connsiteX7" fmla="*/ 2545912 w 17675970"/>
              <a:gd name="connsiteY7" fmla="*/ 1344 h 124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75970" h="12407808">
                <a:moveTo>
                  <a:pt x="2545912" y="1344"/>
                </a:moveTo>
                <a:cubicBezTo>
                  <a:pt x="2942683" y="14468"/>
                  <a:pt x="3341941" y="123965"/>
                  <a:pt x="3708400" y="339023"/>
                </a:cubicBezTo>
                <a:lnTo>
                  <a:pt x="16459709" y="7822172"/>
                </a:lnTo>
                <a:cubicBezTo>
                  <a:pt x="17632379" y="8510357"/>
                  <a:pt x="18025133" y="10018879"/>
                  <a:pt x="17336949" y="11191549"/>
                </a:cubicBezTo>
                <a:cubicBezTo>
                  <a:pt x="16648763" y="12364219"/>
                  <a:pt x="15140239" y="12756971"/>
                  <a:pt x="13967571" y="12068786"/>
                </a:cubicBezTo>
                <a:lnTo>
                  <a:pt x="1216260" y="4585638"/>
                </a:lnTo>
                <a:cubicBezTo>
                  <a:pt x="43590" y="3897453"/>
                  <a:pt x="-349163" y="2388931"/>
                  <a:pt x="339023" y="1216261"/>
                </a:cubicBezTo>
                <a:cubicBezTo>
                  <a:pt x="812150" y="410050"/>
                  <a:pt x="1673015" y="-27528"/>
                  <a:pt x="2545912" y="13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AEF45C1F-27B1-1B43-9320-547444391C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09" y="12276000"/>
            <a:ext cx="3996000" cy="919080"/>
          </a:xfrm>
          <a:prstGeom prst="rect">
            <a:avLst/>
          </a:prstGeom>
        </p:spPr>
      </p:pic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7616677" y="540648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375605" y="540648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134532" y="540648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893460" y="540648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27817370-E7AF-954F-8F00-43961C55C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000" y="12276000"/>
            <a:ext cx="3996000" cy="919080"/>
          </a:xfrm>
          <a:prstGeom prst="rect">
            <a:avLst/>
          </a:prstGeom>
        </p:spPr>
      </p:pic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o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13688667" y="5401793"/>
            <a:ext cx="2872412" cy="2872412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2823662" y="5554193"/>
            <a:ext cx="2872412" cy="2872412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D187AA0-D548-5947-8BBF-4D98D171DC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000" y="12276000"/>
            <a:ext cx="3996000" cy="919080"/>
          </a:xfrm>
          <a:prstGeom prst="rect">
            <a:avLst/>
          </a:prstGeom>
        </p:spPr>
      </p:pic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Ap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634339" y="4665878"/>
            <a:ext cx="7513271" cy="4522727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2199" b="0" i="0"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endParaRPr lang="id-ID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87A7240F-61B7-CA47-B33E-1951FEF36A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000" y="12276000"/>
            <a:ext cx="3996000" cy="91908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78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E1B2B711-4D28-8040-BA88-55C37CBFAF8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000" y="12276001"/>
            <a:ext cx="3995999" cy="91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3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4260853"/>
            <a:ext cx="20721003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648" y="7772400"/>
            <a:ext cx="1706435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2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5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3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27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74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66" y="8813803"/>
            <a:ext cx="20721003" cy="2724150"/>
          </a:xfrm>
        </p:spPr>
        <p:txBody>
          <a:bodyPr anchor="t"/>
          <a:lstStyle>
            <a:lvl1pPr algn="l">
              <a:defRPr sz="7998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66" y="5813427"/>
            <a:ext cx="20721003" cy="3000374"/>
          </a:xfrm>
        </p:spPr>
        <p:txBody>
          <a:bodyPr anchor="b"/>
          <a:lstStyle>
            <a:lvl1pPr marL="0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1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3200403"/>
            <a:ext cx="10766795" cy="9051926"/>
          </a:xfrm>
        </p:spPr>
        <p:txBody>
          <a:bodyPr/>
          <a:lstStyle>
            <a:lvl1pPr>
              <a:defRPr sz="5599"/>
            </a:lvl1pPr>
            <a:lvl2pPr>
              <a:defRPr sz="4799"/>
            </a:lvl2pPr>
            <a:lvl3pPr>
              <a:defRPr sz="3999"/>
            </a:lvl3pPr>
            <a:lvl4pPr>
              <a:defRPr sz="3599"/>
            </a:lvl4pPr>
            <a:lvl5pPr>
              <a:defRPr sz="3599"/>
            </a:lvl5pPr>
            <a:lvl6pPr>
              <a:defRPr sz="3599"/>
            </a:lvl6pPr>
            <a:lvl7pPr>
              <a:defRPr sz="3599"/>
            </a:lvl7pPr>
            <a:lvl8pPr>
              <a:defRPr sz="3599"/>
            </a:lvl8pPr>
            <a:lvl9pPr>
              <a:defRPr sz="3599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1972" y="3200403"/>
            <a:ext cx="10766795" cy="9051926"/>
          </a:xfrm>
        </p:spPr>
        <p:txBody>
          <a:bodyPr/>
          <a:lstStyle>
            <a:lvl1pPr>
              <a:defRPr sz="5599"/>
            </a:lvl1pPr>
            <a:lvl2pPr>
              <a:defRPr sz="4799"/>
            </a:lvl2pPr>
            <a:lvl3pPr>
              <a:defRPr sz="3999"/>
            </a:lvl3pPr>
            <a:lvl4pPr>
              <a:defRPr sz="3599"/>
            </a:lvl4pPr>
            <a:lvl5pPr>
              <a:defRPr sz="3599"/>
            </a:lvl5pPr>
            <a:lvl6pPr>
              <a:defRPr sz="3599"/>
            </a:lvl6pPr>
            <a:lvl7pPr>
              <a:defRPr sz="3599"/>
            </a:lvl7pPr>
            <a:lvl8pPr>
              <a:defRPr sz="3599"/>
            </a:lvl8pPr>
            <a:lvl9pPr>
              <a:defRPr sz="3599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04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4" y="3070226"/>
            <a:ext cx="10771028" cy="12795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4" y="4349750"/>
            <a:ext cx="10771028" cy="7902576"/>
          </a:xfrm>
        </p:spPr>
        <p:txBody>
          <a:bodyPr/>
          <a:lstStyle>
            <a:lvl1pPr>
              <a:defRPr sz="4799"/>
            </a:lvl1pPr>
            <a:lvl2pPr>
              <a:defRPr sz="3999"/>
            </a:lvl2pPr>
            <a:lvl3pPr>
              <a:defRPr sz="3599"/>
            </a:lvl3pPr>
            <a:lvl4pPr>
              <a:defRPr sz="3199"/>
            </a:lvl4pPr>
            <a:lvl5pPr>
              <a:defRPr sz="3199"/>
            </a:lvl5pPr>
            <a:lvl6pPr>
              <a:defRPr sz="3199"/>
            </a:lvl6pPr>
            <a:lvl7pPr>
              <a:defRPr sz="3199"/>
            </a:lvl7pPr>
            <a:lvl8pPr>
              <a:defRPr sz="3199"/>
            </a:lvl8pPr>
            <a:lvl9pPr>
              <a:defRPr sz="3199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3511" y="3070226"/>
            <a:ext cx="10775259" cy="12795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3511" y="4349750"/>
            <a:ext cx="10775259" cy="7902576"/>
          </a:xfrm>
        </p:spPr>
        <p:txBody>
          <a:bodyPr/>
          <a:lstStyle>
            <a:lvl1pPr>
              <a:defRPr sz="4799"/>
            </a:lvl1pPr>
            <a:lvl2pPr>
              <a:defRPr sz="3999"/>
            </a:lvl2pPr>
            <a:lvl3pPr>
              <a:defRPr sz="3599"/>
            </a:lvl3pPr>
            <a:lvl4pPr>
              <a:defRPr sz="3199"/>
            </a:lvl4pPr>
            <a:lvl5pPr>
              <a:defRPr sz="3199"/>
            </a:lvl5pPr>
            <a:lvl6pPr>
              <a:defRPr sz="3199"/>
            </a:lvl6pPr>
            <a:lvl7pPr>
              <a:defRPr sz="3199"/>
            </a:lvl7pPr>
            <a:lvl8pPr>
              <a:defRPr sz="3199"/>
            </a:lvl8pPr>
            <a:lvl9pPr>
              <a:defRPr sz="3199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43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8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7638979" y="7955446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2397907" y="7955446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156835" y="7955446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915763" y="7955446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638979" y="318272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397907" y="318272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7156835" y="318272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915763" y="318272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19C0C391-FA7D-DE46-AF8C-4FF59F565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64" y="612225"/>
            <a:ext cx="3996000" cy="919080"/>
          </a:xfrm>
          <a:prstGeom prst="rect">
            <a:avLst/>
          </a:prstGeom>
        </p:spPr>
      </p:pic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38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4" y="546100"/>
            <a:ext cx="8020079" cy="2324100"/>
          </a:xfrm>
        </p:spPr>
        <p:txBody>
          <a:bodyPr anchor="b"/>
          <a:lstStyle>
            <a:lvl1pPr algn="l">
              <a:defRPr sz="3999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984" y="546103"/>
            <a:ext cx="13627784" cy="11706226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4" y="2870203"/>
            <a:ext cx="8020079" cy="9382126"/>
          </a:xfrm>
        </p:spPr>
        <p:txBody>
          <a:bodyPr/>
          <a:lstStyle>
            <a:lvl1pPr marL="0" indent="0">
              <a:buNone/>
              <a:defRPr sz="2799"/>
            </a:lvl1pPr>
            <a:lvl2pPr marL="914171" indent="0">
              <a:buNone/>
              <a:defRPr sz="2399"/>
            </a:lvl2pPr>
            <a:lvl3pPr marL="1828343" indent="0">
              <a:buNone/>
              <a:defRPr sz="2000"/>
            </a:lvl3pPr>
            <a:lvl4pPr marL="2742514" indent="0">
              <a:buNone/>
              <a:defRPr sz="1800"/>
            </a:lvl4pPr>
            <a:lvl5pPr marL="3656686" indent="0">
              <a:buNone/>
              <a:defRPr sz="1800"/>
            </a:lvl5pPr>
            <a:lvl6pPr marL="4570857" indent="0">
              <a:buNone/>
              <a:defRPr sz="1800"/>
            </a:lvl6pPr>
            <a:lvl7pPr marL="5485028" indent="0">
              <a:buNone/>
              <a:defRPr sz="1800"/>
            </a:lvl7pPr>
            <a:lvl8pPr marL="6399200" indent="0">
              <a:buNone/>
              <a:defRPr sz="1800"/>
            </a:lvl8pPr>
            <a:lvl9pPr marL="7313371" indent="0">
              <a:buNone/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04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189" y="9601200"/>
            <a:ext cx="14626590" cy="1133476"/>
          </a:xfrm>
        </p:spPr>
        <p:txBody>
          <a:bodyPr anchor="b"/>
          <a:lstStyle>
            <a:lvl1pPr algn="l">
              <a:defRPr sz="3999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8189" y="1225550"/>
            <a:ext cx="14626590" cy="8229600"/>
          </a:xfrm>
        </p:spPr>
        <p:txBody>
          <a:bodyPr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189" y="10734676"/>
            <a:ext cx="14626590" cy="1609724"/>
          </a:xfrm>
        </p:spPr>
        <p:txBody>
          <a:bodyPr/>
          <a:lstStyle>
            <a:lvl1pPr marL="0" indent="0">
              <a:buNone/>
              <a:defRPr sz="2799"/>
            </a:lvl1pPr>
            <a:lvl2pPr marL="914171" indent="0">
              <a:buNone/>
              <a:defRPr sz="2399"/>
            </a:lvl2pPr>
            <a:lvl3pPr marL="1828343" indent="0">
              <a:buNone/>
              <a:defRPr sz="2000"/>
            </a:lvl3pPr>
            <a:lvl4pPr marL="2742514" indent="0">
              <a:buNone/>
              <a:defRPr sz="1800"/>
            </a:lvl4pPr>
            <a:lvl5pPr marL="3656686" indent="0">
              <a:buNone/>
              <a:defRPr sz="1800"/>
            </a:lvl5pPr>
            <a:lvl6pPr marL="4570857" indent="0">
              <a:buNone/>
              <a:defRPr sz="1800"/>
            </a:lvl6pPr>
            <a:lvl7pPr marL="5485028" indent="0">
              <a:buNone/>
              <a:defRPr sz="1800"/>
            </a:lvl7pPr>
            <a:lvl8pPr marL="6399200" indent="0">
              <a:buNone/>
              <a:defRPr sz="1800"/>
            </a:lvl8pPr>
            <a:lvl9pPr marL="7313371" indent="0">
              <a:buNone/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8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75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3796" y="549279"/>
            <a:ext cx="5484971" cy="117030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49279"/>
            <a:ext cx="16048620" cy="117030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3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6199062" y="4469780"/>
            <a:ext cx="6021659" cy="5508702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2163335" y="4469780"/>
            <a:ext cx="6021659" cy="5508702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9181198" y="4469780"/>
            <a:ext cx="6021659" cy="5508702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E1D9FE9B-3292-1B4C-86E4-5C6D446686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000" y="12276000"/>
            <a:ext cx="3996000" cy="919080"/>
          </a:xfrm>
          <a:prstGeom prst="rect">
            <a:avLst/>
          </a:prstGeom>
        </p:spPr>
      </p:pic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3024624" y="3563151"/>
            <a:ext cx="9010186" cy="7188135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2386361" y="3563151"/>
            <a:ext cx="9010186" cy="7188135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DC64B1DD-DCA9-404C-A45C-3A6F11E8F3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000" y="12276000"/>
            <a:ext cx="3996000" cy="919080"/>
          </a:xfrm>
          <a:prstGeom prst="rect">
            <a:avLst/>
          </a:prstGeom>
        </p:spPr>
      </p:pic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7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10325906" y="4449171"/>
            <a:ext cx="3725838" cy="6523629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8"/>
          </p:nvPr>
        </p:nvSpPr>
        <p:spPr>
          <a:xfrm>
            <a:off x="17002336" y="4449171"/>
            <a:ext cx="3725838" cy="6523629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3671248" y="4449171"/>
            <a:ext cx="3725838" cy="6523629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BCB41A3-1FEC-514C-97AC-DBBCEB6F7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000" y="12276000"/>
            <a:ext cx="3996000" cy="919080"/>
          </a:xfrm>
          <a:prstGeom prst="rect">
            <a:avLst/>
          </a:prstGeom>
        </p:spPr>
      </p:pic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8497230" y="5151863"/>
            <a:ext cx="7426712" cy="13113835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 desig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751371" y="5451745"/>
            <a:ext cx="6904941" cy="4361328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24377650" cy="8720254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F990012E-A3DA-AC4A-9195-32C37C48E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000" y="12276000"/>
            <a:ext cx="3996000" cy="919080"/>
          </a:xfrm>
          <a:prstGeom prst="rect">
            <a:avLst/>
          </a:prstGeom>
        </p:spPr>
      </p:pic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22197699" y="729763"/>
            <a:ext cx="768356" cy="7683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 Regular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2174253" y="847490"/>
            <a:ext cx="955956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i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pPr algn="ctr"/>
              <a:t>‹#›</a:t>
            </a:fld>
            <a:r>
              <a:rPr lang="id-ID" sz="2400" b="1" i="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21" r:id="rId2"/>
    <p:sldLayoutId id="2147484022" r:id="rId3"/>
    <p:sldLayoutId id="2147484023" r:id="rId4"/>
    <p:sldLayoutId id="2147484024" r:id="rId5"/>
    <p:sldLayoutId id="2147484028" r:id="rId6"/>
    <p:sldLayoutId id="2147484029" r:id="rId7"/>
    <p:sldLayoutId id="2147484036" r:id="rId8"/>
    <p:sldLayoutId id="2147484026" r:id="rId9"/>
    <p:sldLayoutId id="2147484012" r:id="rId10"/>
    <p:sldLayoutId id="2147484013" r:id="rId11"/>
    <p:sldLayoutId id="2147484014" r:id="rId12"/>
    <p:sldLayoutId id="2147484011" r:id="rId13"/>
    <p:sldLayoutId id="2147484015" r:id="rId14"/>
    <p:sldLayoutId id="2147484020" r:id="rId15"/>
    <p:sldLayoutId id="2147484025" r:id="rId16"/>
    <p:sldLayoutId id="2147484017" r:id="rId17"/>
    <p:sldLayoutId id="2147484016" r:id="rId18"/>
    <p:sldLayoutId id="2147484009" r:id="rId19"/>
    <p:sldLayoutId id="2147484032" r:id="rId20"/>
    <p:sldLayoutId id="2147484038" r:id="rId21"/>
    <p:sldLayoutId id="2147484052" r:id="rId22"/>
    <p:sldLayoutId id="2147484053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b="0" i="0" kern="1200">
          <a:solidFill>
            <a:schemeClr val="tx1"/>
          </a:solidFill>
          <a:latin typeface="Open Sans Regular" charset="0"/>
          <a:ea typeface="Open Sans Regular" charset="0"/>
          <a:cs typeface="Open Sans Regular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549276"/>
            <a:ext cx="2193988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200403"/>
            <a:ext cx="21939885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3" y="12712703"/>
            <a:ext cx="5688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031" y="12712703"/>
            <a:ext cx="771958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0649" y="12712703"/>
            <a:ext cx="5688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7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hf hdr="0" ftr="0" dt="0"/>
  <p:txStyles>
    <p:titleStyle>
      <a:lvl1pPr algn="ctr" defTabSz="914171" rtl="0" eaLnBrk="1" latinLnBrk="0" hangingPunct="1"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629" indent="-685629" algn="l" defTabSz="914171" rtl="0" eaLnBrk="1" latinLnBrk="0" hangingPunct="1">
        <a:spcBef>
          <a:spcPct val="20000"/>
        </a:spcBef>
        <a:buFont typeface="Arial"/>
        <a:buChar char="•"/>
        <a:defRPr sz="6398" kern="1200">
          <a:solidFill>
            <a:schemeClr val="tx1"/>
          </a:solidFill>
          <a:latin typeface="+mn-lt"/>
          <a:ea typeface="+mn-ea"/>
          <a:cs typeface="+mn-cs"/>
        </a:defRPr>
      </a:lvl1pPr>
      <a:lvl2pPr marL="1485529" indent="-571357" algn="l" defTabSz="914171" rtl="0" eaLnBrk="1" latinLnBrk="0" hangingPunct="1">
        <a:spcBef>
          <a:spcPct val="20000"/>
        </a:spcBef>
        <a:buFont typeface="Arial"/>
        <a:buChar char="–"/>
        <a:defRPr sz="55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914171" rtl="0" eaLnBrk="1" latinLnBrk="0" hangingPunct="1">
        <a:spcBef>
          <a:spcPct val="20000"/>
        </a:spcBef>
        <a:buFont typeface="Arial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914171" rtl="0" eaLnBrk="1" latinLnBrk="0" hangingPunct="1">
        <a:spcBef>
          <a:spcPct val="20000"/>
        </a:spcBef>
        <a:buFont typeface="Arial"/>
        <a:buChar char="–"/>
        <a:defRPr sz="39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914171" rtl="0" eaLnBrk="1" latinLnBrk="0" hangingPunct="1">
        <a:spcBef>
          <a:spcPct val="20000"/>
        </a:spcBef>
        <a:buFont typeface="Arial"/>
        <a:buChar char="»"/>
        <a:defRPr sz="39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914171" rtl="0" eaLnBrk="1" latinLnBrk="0" hangingPunct="1">
        <a:spcBef>
          <a:spcPct val="20000"/>
        </a:spcBef>
        <a:buFont typeface="Arial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914171" rtl="0" eaLnBrk="1" latinLnBrk="0" hangingPunct="1">
        <a:spcBef>
          <a:spcPct val="20000"/>
        </a:spcBef>
        <a:buFont typeface="Arial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914171" rtl="0" eaLnBrk="1" latinLnBrk="0" hangingPunct="1">
        <a:spcBef>
          <a:spcPct val="20000"/>
        </a:spcBef>
        <a:buFont typeface="Arial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914171" rtl="0" eaLnBrk="1" latinLnBrk="0" hangingPunct="1">
        <a:spcBef>
          <a:spcPct val="20000"/>
        </a:spcBef>
        <a:buFont typeface="Arial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91417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91417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91417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91417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91417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91417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91417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91417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Plan%20vyhlasovania%20RU%20-%20OKT%202020.xlsx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Postup-pripojenia-OVMposkytovatel-do-IS-CSRU-v4.docx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etais@vicepremier.gov.sk" TargetMode="External"/><Relationship Id="rId2" Type="http://schemas.openxmlformats.org/officeDocument/2006/relationships/hyperlink" Target="https://metais.vicepremier.gov.sk/" TargetMode="Externa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lab.community/event/skolenie-vyhlasovanie-referencnych-udajov-2/" TargetMode="Externa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jozef.antos@vicepremier.gov.s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viktoria.sunderlikova@vicepremier.gov.s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3421632" y="2094724"/>
            <a:ext cx="16989463" cy="9469747"/>
          </a:xfrm>
          <a:prstGeom prst="rect">
            <a:avLst/>
          </a:prstGeom>
        </p:spPr>
        <p:txBody>
          <a:bodyPr vert="horz" lIns="182832" tIns="91416" rIns="182832" bIns="91416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588" marR="0" lvl="1" indent="0" algn="ctr" defTabSz="9141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Arial"/>
              <a:buNone/>
              <a:tabLst>
                <a:tab pos="1312972" algn="l"/>
                <a:tab pos="2625941" algn="l"/>
                <a:tab pos="3938913" algn="l"/>
                <a:tab pos="5251885" algn="l"/>
                <a:tab pos="6564854" algn="l"/>
                <a:tab pos="7877826" algn="l"/>
                <a:tab pos="9190798" algn="l"/>
                <a:tab pos="10503769" algn="l"/>
                <a:tab pos="11816739" algn="l"/>
                <a:tab pos="13129711" algn="l"/>
                <a:tab pos="14442682" algn="l"/>
                <a:tab pos="15755652" algn="l"/>
              </a:tabLst>
              <a:defRPr/>
            </a:pPr>
            <a:endParaRPr kumimoji="0" lang="sk-SK" sz="55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3421636" y="4541558"/>
            <a:ext cx="17495965" cy="7314453"/>
          </a:xfrm>
          <a:prstGeom prst="rect">
            <a:avLst/>
          </a:prstGeom>
        </p:spPr>
        <p:txBody>
          <a:bodyPr vert="horz" lIns="182832" tIns="91416" rIns="182832" bIns="91416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1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sk-SK" sz="39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1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sk-SK" sz="39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2147" y="655195"/>
            <a:ext cx="10437473" cy="953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5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POWERPOINT PREZENTÁCIE</a:t>
            </a:r>
            <a:endParaRPr kumimoji="0" lang="en-US" sz="55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16487721" y="502998"/>
            <a:ext cx="4842723" cy="18876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35" tIns="38090" rIns="57135" bIns="38090" numCol="1" spcCol="1270" anchor="ctr" anchorCtr="0">
            <a:noAutofit/>
          </a:bodyPr>
          <a:lstStyle/>
          <a:p>
            <a:pPr marL="0" marR="0" lvl="0" indent="0" algn="ctr" defTabSz="133316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sk-SK" sz="29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746866" y="211459"/>
            <a:ext cx="17495965" cy="11353011"/>
          </a:xfrm>
          <a:prstGeom prst="rect">
            <a:avLst/>
          </a:prstGeom>
        </p:spPr>
        <p:txBody>
          <a:bodyPr vert="horz" lIns="182832" tIns="91416" rIns="182832" bIns="91416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1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k-SK" sz="3999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Názov projektu: Zlepšenie </a:t>
            </a:r>
            <a:r>
              <a:rPr kumimoji="0" lang="sk-SK" sz="3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využívania </a:t>
            </a:r>
            <a:r>
              <a:rPr kumimoji="0" lang="sk-SK" sz="3999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údajov</a:t>
            </a:r>
            <a:r>
              <a:rPr kumimoji="0" lang="sk-SK" sz="3999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sk-SK" sz="3999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vo </a:t>
            </a:r>
            <a:r>
              <a:rPr kumimoji="0" lang="sk-SK" sz="3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verejnej správe</a:t>
            </a:r>
            <a:endParaRPr kumimoji="0" lang="sk-SK" sz="39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1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k-SK" sz="3999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Kód</a:t>
            </a:r>
            <a:r>
              <a:rPr kumimoji="0" lang="sk-SK" sz="3999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sk-SK" sz="3999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projektu:</a:t>
            </a:r>
            <a:r>
              <a:rPr kumimoji="0" lang="sk-SK" sz="3999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sk-SK" sz="3999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314011S979</a:t>
            </a:r>
            <a:r>
              <a:rPr kumimoji="0" lang="sk-SK" sz="39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marL="914171" marR="0" lvl="0" indent="-914171" algn="l" defTabSz="9141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39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171" marR="0" lvl="0" indent="-914171" algn="just" defTabSz="9141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endParaRPr kumimoji="0" lang="sk-SK" sz="39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1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Blip>
                <a:blip r:embed="rId3"/>
              </a:buBlip>
              <a:tabLst/>
              <a:defRPr/>
            </a:pPr>
            <a:endParaRPr kumimoji="0" lang="sk-SK" sz="39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5329224" y="12934566"/>
            <a:ext cx="8737392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Tento projekt je podporený z Európskeho sociálneho fondu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746866" y="5322973"/>
            <a:ext cx="11809403" cy="3962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ts val="75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Školenie </a:t>
            </a:r>
          </a:p>
          <a:p>
            <a:pPr marL="0" marR="0" lvl="0" indent="0" algn="ctr" defTabSz="1828434" rtl="0" eaLnBrk="1" fontAlgn="auto" latinLnBrk="0" hangingPunct="1">
              <a:lnSpc>
                <a:spcPts val="75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Vyhlasovanie referenčných údajov</a:t>
            </a:r>
            <a:endParaRPr kumimoji="0" lang="en-US" sz="6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League Spartan" charset="0"/>
              <a:cs typeface="League Spartan" charset="0"/>
            </a:endParaRPr>
          </a:p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639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85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591816" y="445474"/>
            <a:ext cx="113731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dirty="0" smtClean="0">
                <a:solidFill>
                  <a:schemeClr val="accent4">
                    <a:lumMod val="75000"/>
                  </a:schemeClr>
                </a:solidFill>
              </a:rPr>
              <a:t>1. Koncept referenčných údajov</a:t>
            </a:r>
            <a:endParaRPr lang="sk-SK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744082" y="1787007"/>
            <a:ext cx="109659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Courier New" panose="02070309020205020404" pitchFamily="49" charset="0"/>
              <a:buChar char="o"/>
            </a:pPr>
            <a:r>
              <a:rPr lang="sk-SK" sz="4000" b="1" dirty="0" smtClean="0">
                <a:solidFill>
                  <a:schemeClr val="tx2"/>
                </a:solidFill>
              </a:rPr>
              <a:t>Zákon č. 177/2018 Z. z. proti byrokracii</a:t>
            </a:r>
          </a:p>
          <a:p>
            <a:pPr lvl="0"/>
            <a:endParaRPr lang="sk-SK" sz="4000" b="1" i="1" dirty="0" smtClean="0">
              <a:solidFill>
                <a:schemeClr val="tx2"/>
              </a:solidFill>
            </a:endParaRPr>
          </a:p>
          <a:p>
            <a:pPr lvl="0"/>
            <a:endParaRPr lang="sk-SK" sz="4000" b="1" i="1" dirty="0">
              <a:solidFill>
                <a:schemeClr val="tx2"/>
              </a:solidFill>
            </a:endParaRPr>
          </a:p>
          <a:p>
            <a:pPr lvl="0"/>
            <a:r>
              <a:rPr lang="sk-SK" sz="4000" b="1" i="1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41466" y="2766736"/>
            <a:ext cx="20018534" cy="1077019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800" dirty="0" smtClean="0"/>
              <a:t>OVM</a:t>
            </a:r>
            <a:r>
              <a:rPr lang="sk-SK" sz="2800" dirty="0"/>
              <a:t> </a:t>
            </a:r>
            <a:r>
              <a:rPr lang="sk-SK" sz="2800" b="1" dirty="0"/>
              <a:t>sú pri svojej úradnej činnosti povinné a oprávnené získavať a používať údaje evidované </a:t>
            </a:r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>v IS VS</a:t>
            </a:r>
            <a:r>
              <a:rPr lang="sk-SK" sz="2800" dirty="0" smtClean="0"/>
              <a:t> a </a:t>
            </a:r>
            <a:r>
              <a:rPr lang="sk-SK" sz="2800" dirty="0"/>
              <a:t>vyhotovovať si z nich výpisy a tieto údaje a výpisy si v nevyhnutnom rozsahu navzájom bezodplatne poskytovať. Takto získané údaje a výpisy, okrem údajov a výpisov z registra trestov, </a:t>
            </a:r>
            <a:r>
              <a:rPr lang="sk-SK" sz="2800" b="1" dirty="0"/>
              <a:t>sa považujú za skutočnosti všeobecne známe; tieto údaje a výpisy sú použiteľné na právne účely</a:t>
            </a:r>
            <a:r>
              <a:rPr lang="sk-SK" sz="2800" dirty="0" smtClean="0"/>
              <a:t>. (§1 ods. 1)</a:t>
            </a:r>
          </a:p>
          <a:p>
            <a:pPr algn="just"/>
            <a:endParaRPr lang="sk-SK" sz="2800" dirty="0"/>
          </a:p>
          <a:p>
            <a:pPr algn="just"/>
            <a:r>
              <a:rPr lang="sk-SK" sz="2800" dirty="0"/>
              <a:t>Štátny občan </a:t>
            </a:r>
            <a:r>
              <a:rPr lang="sk-SK" sz="2800" dirty="0" smtClean="0"/>
              <a:t>SR, </a:t>
            </a:r>
            <a:r>
              <a:rPr lang="sk-SK" sz="2800" dirty="0"/>
              <a:t>občan členského štátu </a:t>
            </a:r>
            <a:r>
              <a:rPr lang="sk-SK" sz="2800" dirty="0" smtClean="0"/>
              <a:t>EÚ, </a:t>
            </a:r>
            <a:r>
              <a:rPr lang="sk-SK" sz="2800" dirty="0"/>
              <a:t>občan štátu, ktorý je zmluvnou stranou Dohody o </a:t>
            </a:r>
            <a:r>
              <a:rPr lang="sk-SK" sz="2800" dirty="0" smtClean="0"/>
              <a:t>EHP, </a:t>
            </a:r>
            <a:r>
              <a:rPr lang="sk-SK" sz="2800" dirty="0"/>
              <a:t>právnická osoba a fyzická osoba – podnikateľ </a:t>
            </a:r>
            <a:r>
              <a:rPr lang="sk-SK" sz="2800" b="1" dirty="0"/>
              <a:t>nie sú povinní dokladovať </a:t>
            </a:r>
            <a:r>
              <a:rPr lang="sk-SK" sz="2800" b="1" dirty="0" smtClean="0"/>
              <a:t>OVM údaje </a:t>
            </a:r>
            <a:r>
              <a:rPr lang="sk-SK" sz="2800" b="1" dirty="0"/>
              <a:t>podľa odseku 1 v listinnej podobe</a:t>
            </a:r>
            <a:r>
              <a:rPr lang="sk-SK" sz="2800" dirty="0"/>
              <a:t>, ak osobitný predpis neustanovuje inak</a:t>
            </a:r>
            <a:r>
              <a:rPr lang="sk-SK" sz="2800" dirty="0" smtClean="0"/>
              <a:t>. </a:t>
            </a:r>
            <a:r>
              <a:rPr lang="sk-SK" sz="2800" dirty="0"/>
              <a:t>(§1 ods. </a:t>
            </a:r>
            <a:r>
              <a:rPr lang="sk-SK" sz="2800" dirty="0" smtClean="0"/>
              <a:t>2)</a:t>
            </a:r>
            <a:endParaRPr lang="sk-SK" sz="2800" dirty="0"/>
          </a:p>
          <a:p>
            <a:pPr algn="just"/>
            <a:endParaRPr lang="sk-SK" sz="2800" dirty="0" smtClean="0"/>
          </a:p>
          <a:p>
            <a:pPr algn="just"/>
            <a:r>
              <a:rPr lang="sk-SK" sz="2800" dirty="0" smtClean="0"/>
              <a:t>Vyššie uvedené povinnosti sa vzťahujú k údajom v nasledovných IS VS </a:t>
            </a:r>
            <a:r>
              <a:rPr lang="sk-SK" sz="2800" dirty="0"/>
              <a:t>(§1 ods. </a:t>
            </a:r>
            <a:r>
              <a:rPr lang="sk-SK" sz="2800" dirty="0" smtClean="0"/>
              <a:t>3)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sk-SK" dirty="0" smtClean="0"/>
              <a:t>register </a:t>
            </a:r>
            <a:r>
              <a:rPr lang="sk-SK" dirty="0"/>
              <a:t>právnických osôb, podnikateľov a orgánov verejnej moci</a:t>
            </a:r>
            <a:r>
              <a:rPr lang="sk-SK" dirty="0" smtClean="0"/>
              <a:t>,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sk-SK" dirty="0" smtClean="0"/>
              <a:t>IS </a:t>
            </a:r>
            <a:r>
              <a:rPr lang="sk-SK" dirty="0"/>
              <a:t>katastra </a:t>
            </a:r>
            <a:r>
              <a:rPr lang="sk-SK" dirty="0" smtClean="0"/>
              <a:t>nehnuteľností,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sk-SK" dirty="0" smtClean="0"/>
              <a:t>register trestov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sk-SK" dirty="0" smtClean="0"/>
              <a:t>centrálny </a:t>
            </a:r>
            <a:r>
              <a:rPr lang="sk-SK" dirty="0"/>
              <a:t>register detí, žiakov a </a:t>
            </a:r>
            <a:r>
              <a:rPr lang="sk-SK" dirty="0" smtClean="0"/>
              <a:t>poslucháčov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sk-SK" dirty="0" smtClean="0"/>
              <a:t>centrálny </a:t>
            </a:r>
            <a:r>
              <a:rPr lang="sk-SK" dirty="0"/>
              <a:t>register </a:t>
            </a:r>
            <a:r>
              <a:rPr lang="sk-SK" dirty="0" smtClean="0"/>
              <a:t>študentov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sk-SK" dirty="0" smtClean="0"/>
              <a:t>IS </a:t>
            </a:r>
            <a:r>
              <a:rPr lang="sk-SK" dirty="0"/>
              <a:t>finančnej správy v časti týkajúcej sa evidencie daňových nedoplatkov a nedoplatkov colného dlhu, nedoplatkov pokút a iných platieb vymeraných alebo uložených podľa colných predpisov, nedoplatkov </a:t>
            </a:r>
            <a:r>
              <a:rPr lang="sk-SK" dirty="0" smtClean="0"/>
              <a:t>DPH </a:t>
            </a:r>
            <a:r>
              <a:rPr lang="sk-SK" dirty="0"/>
              <a:t>alebo spotrebnej dane pri </a:t>
            </a:r>
            <a:r>
              <a:rPr lang="sk-SK" dirty="0" smtClean="0"/>
              <a:t>dovoze,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sk-SK" dirty="0" smtClean="0"/>
              <a:t>IS </a:t>
            </a:r>
            <a:r>
              <a:rPr lang="sk-SK" dirty="0"/>
              <a:t>Sociálnej poisťovne v časti týkajúcej sa evidencie nedoplatkov na poistnom na sociálne </a:t>
            </a:r>
            <a:r>
              <a:rPr lang="sk-SK" dirty="0" smtClean="0"/>
              <a:t>poistenie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sk-SK" dirty="0" smtClean="0"/>
              <a:t>IS </a:t>
            </a:r>
            <a:r>
              <a:rPr lang="sk-SK" dirty="0"/>
              <a:t>Sociálnej poisťovne v časti týkajúcej sa evidencie dôchodkových dávok a dávok nemocenského </a:t>
            </a:r>
            <a:r>
              <a:rPr lang="sk-SK" dirty="0" smtClean="0"/>
              <a:t>poistenia 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sk-SK" dirty="0" smtClean="0"/>
              <a:t>IS </a:t>
            </a:r>
            <a:r>
              <a:rPr lang="sk-SK" dirty="0"/>
              <a:t>zdravotnej poisťovne v časti týkajúcej sa evidencie pohľadávok po </a:t>
            </a:r>
            <a:r>
              <a:rPr lang="sk-SK" dirty="0" smtClean="0"/>
              <a:t>splatnosti</a:t>
            </a:r>
            <a:endParaRPr lang="sk-SK" sz="2800" dirty="0"/>
          </a:p>
          <a:p>
            <a:pPr marL="457200" indent="-457200" algn="just" defTabSz="179388">
              <a:buFont typeface="Arial" panose="020B0604020202020204" pitchFamily="34" charset="0"/>
              <a:buChar char="•"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059120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099658" y="1965152"/>
            <a:ext cx="184731" cy="52309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1827977">
              <a:defRPr/>
            </a:pPr>
            <a:endParaRPr lang="en-US" sz="2799" b="1" dirty="0">
              <a:solidFill>
                <a:srgbClr val="7F7F7F">
                  <a:lumMod val="40000"/>
                  <a:lumOff val="60000"/>
                </a:srgb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6" name="Block Arc 35"/>
          <p:cNvSpPr/>
          <p:nvPr/>
        </p:nvSpPr>
        <p:spPr>
          <a:xfrm>
            <a:off x="2619377" y="3946515"/>
            <a:ext cx="7200037" cy="7200039"/>
          </a:xfrm>
          <a:prstGeom prst="blockArc">
            <a:avLst>
              <a:gd name="adj1" fmla="val 5400657"/>
              <a:gd name="adj2" fmla="val 5400000"/>
              <a:gd name="adj3" fmla="val 4642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5268232" y="3072662"/>
            <a:ext cx="1914797" cy="1914797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971" tIns="457971" rIns="457971" bIns="457971" numCol="1" spcCol="1270" anchor="ctr" anchorCtr="0">
            <a:noAutofit/>
          </a:bodyPr>
          <a:lstStyle/>
          <a:p>
            <a:pPr algn="ctr" defTabSz="2266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5099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261997" y="10105604"/>
            <a:ext cx="1914797" cy="1914797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971" tIns="457971" rIns="457971" bIns="457971" numCol="1" spcCol="1270" anchor="ctr" anchorCtr="0">
            <a:noAutofit/>
          </a:bodyPr>
          <a:lstStyle/>
          <a:p>
            <a:pPr algn="ctr" defTabSz="2266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5099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207104" y="8453738"/>
            <a:ext cx="1914797" cy="1914797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971" tIns="457971" rIns="457971" bIns="457971" numCol="1" spcCol="1270" anchor="ctr" anchorCtr="0">
            <a:noAutofit/>
          </a:bodyPr>
          <a:lstStyle/>
          <a:p>
            <a:pPr algn="ctr" defTabSz="2266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5099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2313943" y="8453738"/>
            <a:ext cx="1914797" cy="1914797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971" tIns="457971" rIns="457971" bIns="457971" numCol="1" spcCol="1270" anchor="ctr" anchorCtr="0">
            <a:noAutofit/>
          </a:bodyPr>
          <a:lstStyle/>
          <a:p>
            <a:pPr algn="ctr" defTabSz="2266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5099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8207104" y="4757429"/>
            <a:ext cx="1914797" cy="1914797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971" tIns="457971" rIns="457971" bIns="457971" numCol="1" spcCol="1270" anchor="ctr" anchorCtr="0">
            <a:noAutofit/>
          </a:bodyPr>
          <a:lstStyle/>
          <a:p>
            <a:pPr algn="ctr" defTabSz="2266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5099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2313943" y="4757429"/>
            <a:ext cx="1914797" cy="1914797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971" tIns="457971" rIns="457971" bIns="457971" numCol="1" spcCol="1270" anchor="ctr" anchorCtr="0">
            <a:noAutofit/>
          </a:bodyPr>
          <a:lstStyle/>
          <a:p>
            <a:pPr algn="ctr" defTabSz="2266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5099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77" name="Freeform 248"/>
          <p:cNvSpPr>
            <a:spLocks noChangeArrowheads="1"/>
          </p:cNvSpPr>
          <p:nvPr/>
        </p:nvSpPr>
        <p:spPr bwMode="auto">
          <a:xfrm>
            <a:off x="5946015" y="3574787"/>
            <a:ext cx="557515" cy="872153"/>
          </a:xfrm>
          <a:custGeom>
            <a:avLst/>
            <a:gdLst>
              <a:gd name="T0" fmla="*/ 419 w 445"/>
              <a:gd name="T1" fmla="*/ 253 h 698"/>
              <a:gd name="T2" fmla="*/ 234 w 445"/>
              <a:gd name="T3" fmla="*/ 253 h 698"/>
              <a:gd name="T4" fmla="*/ 234 w 445"/>
              <a:gd name="T5" fmla="*/ 232 h 698"/>
              <a:gd name="T6" fmla="*/ 234 w 445"/>
              <a:gd name="T7" fmla="*/ 232 h 698"/>
              <a:gd name="T8" fmla="*/ 276 w 445"/>
              <a:gd name="T9" fmla="*/ 180 h 698"/>
              <a:gd name="T10" fmla="*/ 276 w 445"/>
              <a:gd name="T11" fmla="*/ 97 h 698"/>
              <a:gd name="T12" fmla="*/ 276 w 445"/>
              <a:gd name="T13" fmla="*/ 97 h 698"/>
              <a:gd name="T14" fmla="*/ 234 w 445"/>
              <a:gd name="T15" fmla="*/ 46 h 698"/>
              <a:gd name="T16" fmla="*/ 234 w 445"/>
              <a:gd name="T17" fmla="*/ 27 h 698"/>
              <a:gd name="T18" fmla="*/ 234 w 445"/>
              <a:gd name="T19" fmla="*/ 27 h 698"/>
              <a:gd name="T20" fmla="*/ 419 w 445"/>
              <a:gd name="T21" fmla="*/ 223 h 698"/>
              <a:gd name="T22" fmla="*/ 419 w 445"/>
              <a:gd name="T23" fmla="*/ 253 h 698"/>
              <a:gd name="T24" fmla="*/ 222 w 445"/>
              <a:gd name="T25" fmla="*/ 673 h 698"/>
              <a:gd name="T26" fmla="*/ 222 w 445"/>
              <a:gd name="T27" fmla="*/ 673 h 698"/>
              <a:gd name="T28" fmla="*/ 24 w 445"/>
              <a:gd name="T29" fmla="*/ 475 h 698"/>
              <a:gd name="T30" fmla="*/ 24 w 445"/>
              <a:gd name="T31" fmla="*/ 277 h 698"/>
              <a:gd name="T32" fmla="*/ 419 w 445"/>
              <a:gd name="T33" fmla="*/ 277 h 698"/>
              <a:gd name="T34" fmla="*/ 419 w 445"/>
              <a:gd name="T35" fmla="*/ 475 h 698"/>
              <a:gd name="T36" fmla="*/ 419 w 445"/>
              <a:gd name="T37" fmla="*/ 475 h 698"/>
              <a:gd name="T38" fmla="*/ 222 w 445"/>
              <a:gd name="T39" fmla="*/ 673 h 698"/>
              <a:gd name="T40" fmla="*/ 209 w 445"/>
              <a:gd name="T41" fmla="*/ 27 h 698"/>
              <a:gd name="T42" fmla="*/ 209 w 445"/>
              <a:gd name="T43" fmla="*/ 46 h 698"/>
              <a:gd name="T44" fmla="*/ 209 w 445"/>
              <a:gd name="T45" fmla="*/ 46 h 698"/>
              <a:gd name="T46" fmla="*/ 167 w 445"/>
              <a:gd name="T47" fmla="*/ 97 h 698"/>
              <a:gd name="T48" fmla="*/ 167 w 445"/>
              <a:gd name="T49" fmla="*/ 180 h 698"/>
              <a:gd name="T50" fmla="*/ 167 w 445"/>
              <a:gd name="T51" fmla="*/ 180 h 698"/>
              <a:gd name="T52" fmla="*/ 209 w 445"/>
              <a:gd name="T53" fmla="*/ 232 h 698"/>
              <a:gd name="T54" fmla="*/ 209 w 445"/>
              <a:gd name="T55" fmla="*/ 253 h 698"/>
              <a:gd name="T56" fmla="*/ 24 w 445"/>
              <a:gd name="T57" fmla="*/ 253 h 698"/>
              <a:gd name="T58" fmla="*/ 24 w 445"/>
              <a:gd name="T59" fmla="*/ 223 h 698"/>
              <a:gd name="T60" fmla="*/ 24 w 445"/>
              <a:gd name="T61" fmla="*/ 223 h 698"/>
              <a:gd name="T62" fmla="*/ 209 w 445"/>
              <a:gd name="T63" fmla="*/ 27 h 698"/>
              <a:gd name="T64" fmla="*/ 222 w 445"/>
              <a:gd name="T65" fmla="*/ 210 h 698"/>
              <a:gd name="T66" fmla="*/ 222 w 445"/>
              <a:gd name="T67" fmla="*/ 210 h 698"/>
              <a:gd name="T68" fmla="*/ 192 w 445"/>
              <a:gd name="T69" fmla="*/ 180 h 698"/>
              <a:gd name="T70" fmla="*/ 192 w 445"/>
              <a:gd name="T71" fmla="*/ 97 h 698"/>
              <a:gd name="T72" fmla="*/ 192 w 445"/>
              <a:gd name="T73" fmla="*/ 97 h 698"/>
              <a:gd name="T74" fmla="*/ 222 w 445"/>
              <a:gd name="T75" fmla="*/ 67 h 698"/>
              <a:gd name="T76" fmla="*/ 222 w 445"/>
              <a:gd name="T77" fmla="*/ 67 h 698"/>
              <a:gd name="T78" fmla="*/ 251 w 445"/>
              <a:gd name="T79" fmla="*/ 97 h 698"/>
              <a:gd name="T80" fmla="*/ 251 w 445"/>
              <a:gd name="T81" fmla="*/ 180 h 698"/>
              <a:gd name="T82" fmla="*/ 251 w 445"/>
              <a:gd name="T83" fmla="*/ 180 h 698"/>
              <a:gd name="T84" fmla="*/ 222 w 445"/>
              <a:gd name="T85" fmla="*/ 210 h 698"/>
              <a:gd name="T86" fmla="*/ 222 w 445"/>
              <a:gd name="T87" fmla="*/ 0 h 698"/>
              <a:gd name="T88" fmla="*/ 222 w 445"/>
              <a:gd name="T89" fmla="*/ 0 h 698"/>
              <a:gd name="T90" fmla="*/ 0 w 445"/>
              <a:gd name="T91" fmla="*/ 223 h 698"/>
              <a:gd name="T92" fmla="*/ 0 w 445"/>
              <a:gd name="T93" fmla="*/ 475 h 698"/>
              <a:gd name="T94" fmla="*/ 0 w 445"/>
              <a:gd name="T95" fmla="*/ 475 h 698"/>
              <a:gd name="T96" fmla="*/ 222 w 445"/>
              <a:gd name="T97" fmla="*/ 697 h 698"/>
              <a:gd name="T98" fmla="*/ 222 w 445"/>
              <a:gd name="T99" fmla="*/ 697 h 698"/>
              <a:gd name="T100" fmla="*/ 444 w 445"/>
              <a:gd name="T101" fmla="*/ 475 h 698"/>
              <a:gd name="T102" fmla="*/ 444 w 445"/>
              <a:gd name="T103" fmla="*/ 223 h 698"/>
              <a:gd name="T104" fmla="*/ 444 w 445"/>
              <a:gd name="T105" fmla="*/ 223 h 698"/>
              <a:gd name="T106" fmla="*/ 222 w 445"/>
              <a:gd name="T107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5" h="698">
                <a:moveTo>
                  <a:pt x="419" y="253"/>
                </a:moveTo>
                <a:lnTo>
                  <a:pt x="234" y="253"/>
                </a:lnTo>
                <a:lnTo>
                  <a:pt x="234" y="232"/>
                </a:lnTo>
                <a:lnTo>
                  <a:pt x="234" y="232"/>
                </a:lnTo>
                <a:cubicBezTo>
                  <a:pt x="258" y="227"/>
                  <a:pt x="276" y="207"/>
                  <a:pt x="276" y="180"/>
                </a:cubicBezTo>
                <a:lnTo>
                  <a:pt x="276" y="97"/>
                </a:lnTo>
                <a:lnTo>
                  <a:pt x="276" y="97"/>
                </a:lnTo>
                <a:cubicBezTo>
                  <a:pt x="276" y="71"/>
                  <a:pt x="258" y="50"/>
                  <a:pt x="234" y="46"/>
                </a:cubicBezTo>
                <a:lnTo>
                  <a:pt x="234" y="27"/>
                </a:lnTo>
                <a:lnTo>
                  <a:pt x="234" y="27"/>
                </a:lnTo>
                <a:cubicBezTo>
                  <a:pt x="337" y="34"/>
                  <a:pt x="419" y="119"/>
                  <a:pt x="419" y="223"/>
                </a:cubicBezTo>
                <a:lnTo>
                  <a:pt x="419" y="253"/>
                </a:lnTo>
                <a:close/>
                <a:moveTo>
                  <a:pt x="222" y="673"/>
                </a:moveTo>
                <a:lnTo>
                  <a:pt x="222" y="673"/>
                </a:lnTo>
                <a:cubicBezTo>
                  <a:pt x="113" y="673"/>
                  <a:pt x="24" y="583"/>
                  <a:pt x="24" y="475"/>
                </a:cubicBezTo>
                <a:lnTo>
                  <a:pt x="24" y="277"/>
                </a:lnTo>
                <a:lnTo>
                  <a:pt x="419" y="277"/>
                </a:lnTo>
                <a:lnTo>
                  <a:pt x="419" y="475"/>
                </a:lnTo>
                <a:lnTo>
                  <a:pt x="419" y="475"/>
                </a:lnTo>
                <a:cubicBezTo>
                  <a:pt x="419" y="583"/>
                  <a:pt x="331" y="673"/>
                  <a:pt x="222" y="673"/>
                </a:cubicBezTo>
                <a:close/>
                <a:moveTo>
                  <a:pt x="209" y="27"/>
                </a:moveTo>
                <a:lnTo>
                  <a:pt x="209" y="46"/>
                </a:lnTo>
                <a:lnTo>
                  <a:pt x="209" y="46"/>
                </a:lnTo>
                <a:cubicBezTo>
                  <a:pt x="185" y="50"/>
                  <a:pt x="167" y="71"/>
                  <a:pt x="167" y="97"/>
                </a:cubicBezTo>
                <a:lnTo>
                  <a:pt x="167" y="180"/>
                </a:lnTo>
                <a:lnTo>
                  <a:pt x="167" y="180"/>
                </a:lnTo>
                <a:cubicBezTo>
                  <a:pt x="167" y="207"/>
                  <a:pt x="185" y="227"/>
                  <a:pt x="209" y="232"/>
                </a:cubicBezTo>
                <a:lnTo>
                  <a:pt x="209" y="253"/>
                </a:lnTo>
                <a:lnTo>
                  <a:pt x="24" y="253"/>
                </a:lnTo>
                <a:lnTo>
                  <a:pt x="24" y="223"/>
                </a:lnTo>
                <a:lnTo>
                  <a:pt x="24" y="223"/>
                </a:lnTo>
                <a:cubicBezTo>
                  <a:pt x="24" y="119"/>
                  <a:pt x="106" y="34"/>
                  <a:pt x="209" y="27"/>
                </a:cubicBezTo>
                <a:close/>
                <a:moveTo>
                  <a:pt x="222" y="210"/>
                </a:moveTo>
                <a:lnTo>
                  <a:pt x="222" y="210"/>
                </a:lnTo>
                <a:cubicBezTo>
                  <a:pt x="205" y="210"/>
                  <a:pt x="192" y="197"/>
                  <a:pt x="192" y="180"/>
                </a:cubicBezTo>
                <a:lnTo>
                  <a:pt x="192" y="97"/>
                </a:lnTo>
                <a:lnTo>
                  <a:pt x="192" y="97"/>
                </a:lnTo>
                <a:cubicBezTo>
                  <a:pt x="192" y="81"/>
                  <a:pt x="205" y="67"/>
                  <a:pt x="222" y="67"/>
                </a:cubicBezTo>
                <a:lnTo>
                  <a:pt x="222" y="67"/>
                </a:lnTo>
                <a:cubicBezTo>
                  <a:pt x="239" y="67"/>
                  <a:pt x="251" y="81"/>
                  <a:pt x="251" y="97"/>
                </a:cubicBezTo>
                <a:lnTo>
                  <a:pt x="251" y="180"/>
                </a:lnTo>
                <a:lnTo>
                  <a:pt x="251" y="180"/>
                </a:lnTo>
                <a:cubicBezTo>
                  <a:pt x="251" y="197"/>
                  <a:pt x="239" y="210"/>
                  <a:pt x="222" y="210"/>
                </a:cubicBezTo>
                <a:close/>
                <a:moveTo>
                  <a:pt x="222" y="0"/>
                </a:moveTo>
                <a:lnTo>
                  <a:pt x="222" y="0"/>
                </a:lnTo>
                <a:cubicBezTo>
                  <a:pt x="100" y="0"/>
                  <a:pt x="0" y="100"/>
                  <a:pt x="0" y="223"/>
                </a:cubicBezTo>
                <a:lnTo>
                  <a:pt x="0" y="475"/>
                </a:lnTo>
                <a:lnTo>
                  <a:pt x="0" y="475"/>
                </a:lnTo>
                <a:cubicBezTo>
                  <a:pt x="0" y="597"/>
                  <a:pt x="100" y="697"/>
                  <a:pt x="222" y="697"/>
                </a:cubicBezTo>
                <a:lnTo>
                  <a:pt x="222" y="697"/>
                </a:lnTo>
                <a:cubicBezTo>
                  <a:pt x="344" y="697"/>
                  <a:pt x="444" y="597"/>
                  <a:pt x="444" y="475"/>
                </a:cubicBezTo>
                <a:lnTo>
                  <a:pt x="444" y="223"/>
                </a:lnTo>
                <a:lnTo>
                  <a:pt x="444" y="223"/>
                </a:lnTo>
                <a:cubicBezTo>
                  <a:pt x="444" y="100"/>
                  <a:pt x="344" y="0"/>
                  <a:pt x="2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1827977">
              <a:defRPr/>
            </a:pPr>
            <a:endParaRPr lang="en-US" sz="7196" dirty="0">
              <a:solidFill>
                <a:srgbClr val="7F7F7F"/>
              </a:solidFill>
              <a:latin typeface="Open Sans Regular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8815672" y="5275845"/>
            <a:ext cx="838584" cy="838584"/>
            <a:chOff x="3661569" y="4579937"/>
            <a:chExt cx="250825" cy="250825"/>
          </a:xfrm>
          <a:solidFill>
            <a:schemeClr val="bg1"/>
          </a:solidFill>
        </p:grpSpPr>
        <p:sp>
          <p:nvSpPr>
            <p:cNvPr id="79" name="Freeform 245"/>
            <p:cNvSpPr>
              <a:spLocks noChangeArrowheads="1"/>
            </p:cNvSpPr>
            <p:nvPr/>
          </p:nvSpPr>
          <p:spPr bwMode="auto">
            <a:xfrm>
              <a:off x="3661569" y="4579937"/>
              <a:ext cx="250825" cy="250825"/>
            </a:xfrm>
            <a:custGeom>
              <a:avLst/>
              <a:gdLst>
                <a:gd name="T0" fmla="*/ 651 w 698"/>
                <a:gd name="T1" fmla="*/ 504 h 698"/>
                <a:gd name="T2" fmla="*/ 46 w 698"/>
                <a:gd name="T3" fmla="*/ 504 h 698"/>
                <a:gd name="T4" fmla="*/ 46 w 698"/>
                <a:gd name="T5" fmla="*/ 67 h 698"/>
                <a:gd name="T6" fmla="*/ 651 w 698"/>
                <a:gd name="T7" fmla="*/ 67 h 698"/>
                <a:gd name="T8" fmla="*/ 651 w 698"/>
                <a:gd name="T9" fmla="*/ 504 h 698"/>
                <a:gd name="T10" fmla="*/ 34 w 698"/>
                <a:gd name="T11" fmla="*/ 26 h 698"/>
                <a:gd name="T12" fmla="*/ 663 w 698"/>
                <a:gd name="T13" fmla="*/ 26 h 698"/>
                <a:gd name="T14" fmla="*/ 663 w 698"/>
                <a:gd name="T15" fmla="*/ 26 h 698"/>
                <a:gd name="T16" fmla="*/ 671 w 698"/>
                <a:gd name="T17" fmla="*/ 34 h 698"/>
                <a:gd name="T18" fmla="*/ 671 w 698"/>
                <a:gd name="T19" fmla="*/ 34 h 698"/>
                <a:gd name="T20" fmla="*/ 663 w 698"/>
                <a:gd name="T21" fmla="*/ 42 h 698"/>
                <a:gd name="T22" fmla="*/ 34 w 698"/>
                <a:gd name="T23" fmla="*/ 42 h 698"/>
                <a:gd name="T24" fmla="*/ 34 w 698"/>
                <a:gd name="T25" fmla="*/ 42 h 698"/>
                <a:gd name="T26" fmla="*/ 25 w 698"/>
                <a:gd name="T27" fmla="*/ 34 h 698"/>
                <a:gd name="T28" fmla="*/ 25 w 698"/>
                <a:gd name="T29" fmla="*/ 34 h 698"/>
                <a:gd name="T30" fmla="*/ 34 w 698"/>
                <a:gd name="T31" fmla="*/ 26 h 698"/>
                <a:gd name="T32" fmla="*/ 663 w 698"/>
                <a:gd name="T33" fmla="*/ 0 h 698"/>
                <a:gd name="T34" fmla="*/ 34 w 698"/>
                <a:gd name="T35" fmla="*/ 0 h 698"/>
                <a:gd name="T36" fmla="*/ 34 w 698"/>
                <a:gd name="T37" fmla="*/ 0 h 698"/>
                <a:gd name="T38" fmla="*/ 0 w 698"/>
                <a:gd name="T39" fmla="*/ 34 h 698"/>
                <a:gd name="T40" fmla="*/ 0 w 698"/>
                <a:gd name="T41" fmla="*/ 34 h 698"/>
                <a:gd name="T42" fmla="*/ 21 w 698"/>
                <a:gd name="T43" fmla="*/ 65 h 698"/>
                <a:gd name="T44" fmla="*/ 21 w 698"/>
                <a:gd name="T45" fmla="*/ 517 h 698"/>
                <a:gd name="T46" fmla="*/ 21 w 698"/>
                <a:gd name="T47" fmla="*/ 517 h 698"/>
                <a:gd name="T48" fmla="*/ 34 w 698"/>
                <a:gd name="T49" fmla="*/ 530 h 698"/>
                <a:gd name="T50" fmla="*/ 336 w 698"/>
                <a:gd name="T51" fmla="*/ 530 h 698"/>
                <a:gd name="T52" fmla="*/ 336 w 698"/>
                <a:gd name="T53" fmla="*/ 592 h 698"/>
                <a:gd name="T54" fmla="*/ 134 w 698"/>
                <a:gd name="T55" fmla="*/ 673 h 698"/>
                <a:gd name="T56" fmla="*/ 134 w 698"/>
                <a:gd name="T57" fmla="*/ 673 h 698"/>
                <a:gd name="T58" fmla="*/ 127 w 698"/>
                <a:gd name="T59" fmla="*/ 689 h 698"/>
                <a:gd name="T60" fmla="*/ 127 w 698"/>
                <a:gd name="T61" fmla="*/ 689 h 698"/>
                <a:gd name="T62" fmla="*/ 139 w 698"/>
                <a:gd name="T63" fmla="*/ 697 h 698"/>
                <a:gd name="T64" fmla="*/ 139 w 698"/>
                <a:gd name="T65" fmla="*/ 697 h 698"/>
                <a:gd name="T66" fmla="*/ 143 w 698"/>
                <a:gd name="T67" fmla="*/ 696 h 698"/>
                <a:gd name="T68" fmla="*/ 349 w 698"/>
                <a:gd name="T69" fmla="*/ 614 h 698"/>
                <a:gd name="T70" fmla="*/ 553 w 698"/>
                <a:gd name="T71" fmla="*/ 696 h 698"/>
                <a:gd name="T72" fmla="*/ 553 w 698"/>
                <a:gd name="T73" fmla="*/ 696 h 698"/>
                <a:gd name="T74" fmla="*/ 558 w 698"/>
                <a:gd name="T75" fmla="*/ 697 h 698"/>
                <a:gd name="T76" fmla="*/ 558 w 698"/>
                <a:gd name="T77" fmla="*/ 697 h 698"/>
                <a:gd name="T78" fmla="*/ 570 w 698"/>
                <a:gd name="T79" fmla="*/ 689 h 698"/>
                <a:gd name="T80" fmla="*/ 570 w 698"/>
                <a:gd name="T81" fmla="*/ 689 h 698"/>
                <a:gd name="T82" fmla="*/ 563 w 698"/>
                <a:gd name="T83" fmla="*/ 673 h 698"/>
                <a:gd name="T84" fmla="*/ 360 w 698"/>
                <a:gd name="T85" fmla="*/ 592 h 698"/>
                <a:gd name="T86" fmla="*/ 360 w 698"/>
                <a:gd name="T87" fmla="*/ 530 h 698"/>
                <a:gd name="T88" fmla="*/ 663 w 698"/>
                <a:gd name="T89" fmla="*/ 530 h 698"/>
                <a:gd name="T90" fmla="*/ 663 w 698"/>
                <a:gd name="T91" fmla="*/ 530 h 698"/>
                <a:gd name="T92" fmla="*/ 676 w 698"/>
                <a:gd name="T93" fmla="*/ 517 h 698"/>
                <a:gd name="T94" fmla="*/ 676 w 698"/>
                <a:gd name="T95" fmla="*/ 65 h 698"/>
                <a:gd name="T96" fmla="*/ 676 w 698"/>
                <a:gd name="T97" fmla="*/ 65 h 698"/>
                <a:gd name="T98" fmla="*/ 697 w 698"/>
                <a:gd name="T99" fmla="*/ 34 h 698"/>
                <a:gd name="T100" fmla="*/ 697 w 698"/>
                <a:gd name="T101" fmla="*/ 34 h 698"/>
                <a:gd name="T102" fmla="*/ 663 w 698"/>
                <a:gd name="T103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8" h="698">
                  <a:moveTo>
                    <a:pt x="651" y="504"/>
                  </a:moveTo>
                  <a:lnTo>
                    <a:pt x="46" y="504"/>
                  </a:lnTo>
                  <a:lnTo>
                    <a:pt x="46" y="67"/>
                  </a:lnTo>
                  <a:lnTo>
                    <a:pt x="651" y="67"/>
                  </a:lnTo>
                  <a:lnTo>
                    <a:pt x="651" y="504"/>
                  </a:lnTo>
                  <a:close/>
                  <a:moveTo>
                    <a:pt x="34" y="26"/>
                  </a:moveTo>
                  <a:lnTo>
                    <a:pt x="663" y="26"/>
                  </a:lnTo>
                  <a:lnTo>
                    <a:pt x="663" y="26"/>
                  </a:lnTo>
                  <a:cubicBezTo>
                    <a:pt x="668" y="26"/>
                    <a:pt x="671" y="29"/>
                    <a:pt x="671" y="34"/>
                  </a:cubicBezTo>
                  <a:lnTo>
                    <a:pt x="671" y="34"/>
                  </a:lnTo>
                  <a:cubicBezTo>
                    <a:pt x="671" y="39"/>
                    <a:pt x="668" y="42"/>
                    <a:pt x="663" y="42"/>
                  </a:cubicBezTo>
                  <a:lnTo>
                    <a:pt x="34" y="42"/>
                  </a:lnTo>
                  <a:lnTo>
                    <a:pt x="34" y="42"/>
                  </a:lnTo>
                  <a:cubicBezTo>
                    <a:pt x="29" y="42"/>
                    <a:pt x="25" y="39"/>
                    <a:pt x="25" y="34"/>
                  </a:cubicBezTo>
                  <a:lnTo>
                    <a:pt x="25" y="34"/>
                  </a:lnTo>
                  <a:cubicBezTo>
                    <a:pt x="25" y="29"/>
                    <a:pt x="29" y="26"/>
                    <a:pt x="34" y="26"/>
                  </a:cubicBezTo>
                  <a:close/>
                  <a:moveTo>
                    <a:pt x="663" y="0"/>
                  </a:moveTo>
                  <a:lnTo>
                    <a:pt x="34" y="0"/>
                  </a:lnTo>
                  <a:lnTo>
                    <a:pt x="34" y="0"/>
                  </a:lnTo>
                  <a:cubicBezTo>
                    <a:pt x="15" y="0"/>
                    <a:pt x="0" y="15"/>
                    <a:pt x="0" y="34"/>
                  </a:cubicBezTo>
                  <a:lnTo>
                    <a:pt x="0" y="34"/>
                  </a:lnTo>
                  <a:cubicBezTo>
                    <a:pt x="0" y="48"/>
                    <a:pt x="8" y="60"/>
                    <a:pt x="21" y="65"/>
                  </a:cubicBezTo>
                  <a:lnTo>
                    <a:pt x="21" y="517"/>
                  </a:lnTo>
                  <a:lnTo>
                    <a:pt x="21" y="517"/>
                  </a:lnTo>
                  <a:cubicBezTo>
                    <a:pt x="21" y="524"/>
                    <a:pt x="27" y="530"/>
                    <a:pt x="34" y="530"/>
                  </a:cubicBezTo>
                  <a:lnTo>
                    <a:pt x="336" y="530"/>
                  </a:lnTo>
                  <a:lnTo>
                    <a:pt x="336" y="592"/>
                  </a:lnTo>
                  <a:lnTo>
                    <a:pt x="134" y="673"/>
                  </a:lnTo>
                  <a:lnTo>
                    <a:pt x="134" y="673"/>
                  </a:lnTo>
                  <a:cubicBezTo>
                    <a:pt x="128" y="675"/>
                    <a:pt x="124" y="683"/>
                    <a:pt x="127" y="689"/>
                  </a:cubicBezTo>
                  <a:lnTo>
                    <a:pt x="127" y="689"/>
                  </a:lnTo>
                  <a:cubicBezTo>
                    <a:pt x="129" y="694"/>
                    <a:pt x="134" y="697"/>
                    <a:pt x="139" y="697"/>
                  </a:cubicBezTo>
                  <a:lnTo>
                    <a:pt x="139" y="697"/>
                  </a:lnTo>
                  <a:cubicBezTo>
                    <a:pt x="140" y="697"/>
                    <a:pt x="141" y="697"/>
                    <a:pt x="143" y="696"/>
                  </a:cubicBezTo>
                  <a:lnTo>
                    <a:pt x="349" y="614"/>
                  </a:lnTo>
                  <a:lnTo>
                    <a:pt x="553" y="696"/>
                  </a:lnTo>
                  <a:lnTo>
                    <a:pt x="553" y="696"/>
                  </a:lnTo>
                  <a:cubicBezTo>
                    <a:pt x="555" y="697"/>
                    <a:pt x="557" y="697"/>
                    <a:pt x="558" y="697"/>
                  </a:cubicBezTo>
                  <a:lnTo>
                    <a:pt x="558" y="697"/>
                  </a:lnTo>
                  <a:cubicBezTo>
                    <a:pt x="563" y="697"/>
                    <a:pt x="568" y="694"/>
                    <a:pt x="570" y="689"/>
                  </a:cubicBezTo>
                  <a:lnTo>
                    <a:pt x="570" y="689"/>
                  </a:lnTo>
                  <a:cubicBezTo>
                    <a:pt x="573" y="683"/>
                    <a:pt x="569" y="675"/>
                    <a:pt x="563" y="673"/>
                  </a:cubicBezTo>
                  <a:lnTo>
                    <a:pt x="360" y="592"/>
                  </a:lnTo>
                  <a:lnTo>
                    <a:pt x="360" y="530"/>
                  </a:lnTo>
                  <a:lnTo>
                    <a:pt x="663" y="530"/>
                  </a:lnTo>
                  <a:lnTo>
                    <a:pt x="663" y="530"/>
                  </a:lnTo>
                  <a:cubicBezTo>
                    <a:pt x="670" y="530"/>
                    <a:pt x="676" y="524"/>
                    <a:pt x="676" y="517"/>
                  </a:cubicBezTo>
                  <a:lnTo>
                    <a:pt x="676" y="65"/>
                  </a:lnTo>
                  <a:lnTo>
                    <a:pt x="676" y="65"/>
                  </a:lnTo>
                  <a:cubicBezTo>
                    <a:pt x="688" y="60"/>
                    <a:pt x="697" y="48"/>
                    <a:pt x="697" y="34"/>
                  </a:cubicBezTo>
                  <a:lnTo>
                    <a:pt x="697" y="34"/>
                  </a:lnTo>
                  <a:cubicBezTo>
                    <a:pt x="697" y="15"/>
                    <a:pt x="681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827977">
                <a:defRPr/>
              </a:pPr>
              <a:endParaRPr lang="en-US" sz="7196" dirty="0">
                <a:solidFill>
                  <a:srgbClr val="7F7F7F"/>
                </a:solidFill>
                <a:latin typeface="Open Sans Regular" charset="0"/>
              </a:endParaRPr>
            </a:p>
          </p:txBody>
        </p:sp>
        <p:sp>
          <p:nvSpPr>
            <p:cNvPr id="80" name="Freeform 246"/>
            <p:cNvSpPr>
              <a:spLocks noChangeArrowheads="1"/>
            </p:cNvSpPr>
            <p:nvPr/>
          </p:nvSpPr>
          <p:spPr bwMode="auto">
            <a:xfrm>
              <a:off x="3736182" y="4632325"/>
              <a:ext cx="100012" cy="100012"/>
            </a:xfrm>
            <a:custGeom>
              <a:avLst/>
              <a:gdLst>
                <a:gd name="T0" fmla="*/ 126 w 278"/>
                <a:gd name="T1" fmla="*/ 27 h 278"/>
                <a:gd name="T2" fmla="*/ 126 w 278"/>
                <a:gd name="T3" fmla="*/ 152 h 278"/>
                <a:gd name="T4" fmla="*/ 250 w 278"/>
                <a:gd name="T5" fmla="*/ 152 h 278"/>
                <a:gd name="T6" fmla="*/ 250 w 278"/>
                <a:gd name="T7" fmla="*/ 152 h 278"/>
                <a:gd name="T8" fmla="*/ 138 w 278"/>
                <a:gd name="T9" fmla="*/ 252 h 278"/>
                <a:gd name="T10" fmla="*/ 138 w 278"/>
                <a:gd name="T11" fmla="*/ 252 h 278"/>
                <a:gd name="T12" fmla="*/ 25 w 278"/>
                <a:gd name="T13" fmla="*/ 139 h 278"/>
                <a:gd name="T14" fmla="*/ 25 w 278"/>
                <a:gd name="T15" fmla="*/ 139 h 278"/>
                <a:gd name="T16" fmla="*/ 126 w 278"/>
                <a:gd name="T17" fmla="*/ 27 h 278"/>
                <a:gd name="T18" fmla="*/ 250 w 278"/>
                <a:gd name="T19" fmla="*/ 126 h 278"/>
                <a:gd name="T20" fmla="*/ 150 w 278"/>
                <a:gd name="T21" fmla="*/ 126 h 278"/>
                <a:gd name="T22" fmla="*/ 150 w 278"/>
                <a:gd name="T23" fmla="*/ 27 h 278"/>
                <a:gd name="T24" fmla="*/ 150 w 278"/>
                <a:gd name="T25" fmla="*/ 27 h 278"/>
                <a:gd name="T26" fmla="*/ 250 w 278"/>
                <a:gd name="T27" fmla="*/ 126 h 278"/>
                <a:gd name="T28" fmla="*/ 138 w 278"/>
                <a:gd name="T29" fmla="*/ 277 h 278"/>
                <a:gd name="T30" fmla="*/ 138 w 278"/>
                <a:gd name="T31" fmla="*/ 277 h 278"/>
                <a:gd name="T32" fmla="*/ 277 w 278"/>
                <a:gd name="T33" fmla="*/ 139 h 278"/>
                <a:gd name="T34" fmla="*/ 277 w 278"/>
                <a:gd name="T35" fmla="*/ 139 h 278"/>
                <a:gd name="T36" fmla="*/ 138 w 278"/>
                <a:gd name="T37" fmla="*/ 0 h 278"/>
                <a:gd name="T38" fmla="*/ 138 w 278"/>
                <a:gd name="T39" fmla="*/ 0 h 278"/>
                <a:gd name="T40" fmla="*/ 0 w 278"/>
                <a:gd name="T41" fmla="*/ 139 h 278"/>
                <a:gd name="T42" fmla="*/ 0 w 278"/>
                <a:gd name="T43" fmla="*/ 139 h 278"/>
                <a:gd name="T44" fmla="*/ 138 w 278"/>
                <a:gd name="T45" fmla="*/ 27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8" h="278">
                  <a:moveTo>
                    <a:pt x="126" y="27"/>
                  </a:moveTo>
                  <a:lnTo>
                    <a:pt x="126" y="152"/>
                  </a:lnTo>
                  <a:lnTo>
                    <a:pt x="250" y="152"/>
                  </a:lnTo>
                  <a:lnTo>
                    <a:pt x="250" y="152"/>
                  </a:lnTo>
                  <a:cubicBezTo>
                    <a:pt x="244" y="208"/>
                    <a:pt x="197" y="252"/>
                    <a:pt x="138" y="252"/>
                  </a:cubicBezTo>
                  <a:lnTo>
                    <a:pt x="138" y="252"/>
                  </a:lnTo>
                  <a:cubicBezTo>
                    <a:pt x="76" y="252"/>
                    <a:pt x="25" y="202"/>
                    <a:pt x="25" y="139"/>
                  </a:cubicBezTo>
                  <a:lnTo>
                    <a:pt x="25" y="139"/>
                  </a:lnTo>
                  <a:cubicBezTo>
                    <a:pt x="25" y="80"/>
                    <a:pt x="70" y="33"/>
                    <a:pt x="126" y="27"/>
                  </a:cubicBezTo>
                  <a:close/>
                  <a:moveTo>
                    <a:pt x="250" y="126"/>
                  </a:moveTo>
                  <a:lnTo>
                    <a:pt x="150" y="126"/>
                  </a:lnTo>
                  <a:lnTo>
                    <a:pt x="150" y="27"/>
                  </a:lnTo>
                  <a:lnTo>
                    <a:pt x="150" y="27"/>
                  </a:lnTo>
                  <a:cubicBezTo>
                    <a:pt x="204" y="33"/>
                    <a:pt x="244" y="74"/>
                    <a:pt x="250" y="126"/>
                  </a:cubicBezTo>
                  <a:close/>
                  <a:moveTo>
                    <a:pt x="138" y="277"/>
                  </a:moveTo>
                  <a:lnTo>
                    <a:pt x="138" y="277"/>
                  </a:lnTo>
                  <a:cubicBezTo>
                    <a:pt x="215" y="277"/>
                    <a:pt x="277" y="216"/>
                    <a:pt x="277" y="139"/>
                  </a:cubicBezTo>
                  <a:lnTo>
                    <a:pt x="277" y="139"/>
                  </a:lnTo>
                  <a:cubicBezTo>
                    <a:pt x="277" y="63"/>
                    <a:pt x="215" y="0"/>
                    <a:pt x="138" y="0"/>
                  </a:cubicBezTo>
                  <a:lnTo>
                    <a:pt x="138" y="0"/>
                  </a:lnTo>
                  <a:cubicBezTo>
                    <a:pt x="62" y="0"/>
                    <a:pt x="0" y="63"/>
                    <a:pt x="0" y="139"/>
                  </a:cubicBezTo>
                  <a:lnTo>
                    <a:pt x="0" y="139"/>
                  </a:lnTo>
                  <a:cubicBezTo>
                    <a:pt x="0" y="216"/>
                    <a:pt x="62" y="277"/>
                    <a:pt x="138" y="27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827977">
                <a:defRPr/>
              </a:pPr>
              <a:endParaRPr lang="en-US" sz="7196" dirty="0">
                <a:solidFill>
                  <a:srgbClr val="7F7F7F"/>
                </a:solidFill>
                <a:latin typeface="Open Sans Regular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774402" y="10752351"/>
            <a:ext cx="889988" cy="621308"/>
            <a:chOff x="12747816" y="6603246"/>
            <a:chExt cx="950584" cy="663611"/>
          </a:xfrm>
          <a:solidFill>
            <a:schemeClr val="bg1"/>
          </a:solidFill>
        </p:grpSpPr>
        <p:sp>
          <p:nvSpPr>
            <p:cNvPr id="82" name="Freeform 249"/>
            <p:cNvSpPr>
              <a:spLocks noChangeArrowheads="1"/>
            </p:cNvSpPr>
            <p:nvPr/>
          </p:nvSpPr>
          <p:spPr bwMode="auto">
            <a:xfrm>
              <a:off x="12747816" y="6603246"/>
              <a:ext cx="950584" cy="663611"/>
            </a:xfrm>
            <a:custGeom>
              <a:avLst/>
              <a:gdLst>
                <a:gd name="T0" fmla="*/ 643 w 699"/>
                <a:gd name="T1" fmla="*/ 462 h 488"/>
                <a:gd name="T2" fmla="*/ 643 w 699"/>
                <a:gd name="T3" fmla="*/ 474 h 488"/>
                <a:gd name="T4" fmla="*/ 643 w 699"/>
                <a:gd name="T5" fmla="*/ 462 h 488"/>
                <a:gd name="T6" fmla="*/ 393 w 699"/>
                <a:gd name="T7" fmla="*/ 462 h 488"/>
                <a:gd name="T8" fmla="*/ 393 w 699"/>
                <a:gd name="T9" fmla="*/ 462 h 488"/>
                <a:gd name="T10" fmla="*/ 401 w 699"/>
                <a:gd name="T11" fmla="*/ 445 h 488"/>
                <a:gd name="T12" fmla="*/ 643 w 699"/>
                <a:gd name="T13" fmla="*/ 445 h 488"/>
                <a:gd name="T14" fmla="*/ 669 w 699"/>
                <a:gd name="T15" fmla="*/ 445 h 488"/>
                <a:gd name="T16" fmla="*/ 669 w 699"/>
                <a:gd name="T17" fmla="*/ 445 h 488"/>
                <a:gd name="T18" fmla="*/ 643 w 699"/>
                <a:gd name="T19" fmla="*/ 462 h 488"/>
                <a:gd name="T20" fmla="*/ 29 w 699"/>
                <a:gd name="T21" fmla="*/ 445 h 488"/>
                <a:gd name="T22" fmla="*/ 55 w 699"/>
                <a:gd name="T23" fmla="*/ 445 h 488"/>
                <a:gd name="T24" fmla="*/ 298 w 699"/>
                <a:gd name="T25" fmla="*/ 445 h 488"/>
                <a:gd name="T26" fmla="*/ 298 w 699"/>
                <a:gd name="T27" fmla="*/ 445 h 488"/>
                <a:gd name="T28" fmla="*/ 304 w 699"/>
                <a:gd name="T29" fmla="*/ 462 h 488"/>
                <a:gd name="T30" fmla="*/ 55 w 699"/>
                <a:gd name="T31" fmla="*/ 462 h 488"/>
                <a:gd name="T32" fmla="*/ 55 w 699"/>
                <a:gd name="T33" fmla="*/ 462 h 488"/>
                <a:gd name="T34" fmla="*/ 29 w 699"/>
                <a:gd name="T35" fmla="*/ 445 h 488"/>
                <a:gd name="T36" fmla="*/ 350 w 699"/>
                <a:gd name="T37" fmla="*/ 462 h 488"/>
                <a:gd name="T38" fmla="*/ 350 w 699"/>
                <a:gd name="T39" fmla="*/ 462 h 488"/>
                <a:gd name="T40" fmla="*/ 323 w 699"/>
                <a:gd name="T41" fmla="*/ 445 h 488"/>
                <a:gd name="T42" fmla="*/ 376 w 699"/>
                <a:gd name="T43" fmla="*/ 445 h 488"/>
                <a:gd name="T44" fmla="*/ 376 w 699"/>
                <a:gd name="T45" fmla="*/ 445 h 488"/>
                <a:gd name="T46" fmla="*/ 350 w 699"/>
                <a:gd name="T47" fmla="*/ 462 h 488"/>
                <a:gd name="T48" fmla="*/ 68 w 699"/>
                <a:gd name="T49" fmla="*/ 26 h 488"/>
                <a:gd name="T50" fmla="*/ 630 w 699"/>
                <a:gd name="T51" fmla="*/ 26 h 488"/>
                <a:gd name="T52" fmla="*/ 630 w 699"/>
                <a:gd name="T53" fmla="*/ 420 h 488"/>
                <a:gd name="T54" fmla="*/ 68 w 699"/>
                <a:gd name="T55" fmla="*/ 420 h 488"/>
                <a:gd name="T56" fmla="*/ 68 w 699"/>
                <a:gd name="T57" fmla="*/ 26 h 488"/>
                <a:gd name="T58" fmla="*/ 685 w 699"/>
                <a:gd name="T59" fmla="*/ 420 h 488"/>
                <a:gd name="T60" fmla="*/ 655 w 699"/>
                <a:gd name="T61" fmla="*/ 420 h 488"/>
                <a:gd name="T62" fmla="*/ 655 w 699"/>
                <a:gd name="T63" fmla="*/ 13 h 488"/>
                <a:gd name="T64" fmla="*/ 655 w 699"/>
                <a:gd name="T65" fmla="*/ 13 h 488"/>
                <a:gd name="T66" fmla="*/ 643 w 699"/>
                <a:gd name="T67" fmla="*/ 0 h 488"/>
                <a:gd name="T68" fmla="*/ 55 w 699"/>
                <a:gd name="T69" fmla="*/ 0 h 488"/>
                <a:gd name="T70" fmla="*/ 55 w 699"/>
                <a:gd name="T71" fmla="*/ 0 h 488"/>
                <a:gd name="T72" fmla="*/ 42 w 699"/>
                <a:gd name="T73" fmla="*/ 13 h 488"/>
                <a:gd name="T74" fmla="*/ 42 w 699"/>
                <a:gd name="T75" fmla="*/ 420 h 488"/>
                <a:gd name="T76" fmla="*/ 13 w 699"/>
                <a:gd name="T77" fmla="*/ 420 h 488"/>
                <a:gd name="T78" fmla="*/ 13 w 699"/>
                <a:gd name="T79" fmla="*/ 420 h 488"/>
                <a:gd name="T80" fmla="*/ 0 w 699"/>
                <a:gd name="T81" fmla="*/ 432 h 488"/>
                <a:gd name="T82" fmla="*/ 0 w 699"/>
                <a:gd name="T83" fmla="*/ 432 h 488"/>
                <a:gd name="T84" fmla="*/ 55 w 699"/>
                <a:gd name="T85" fmla="*/ 487 h 488"/>
                <a:gd name="T86" fmla="*/ 643 w 699"/>
                <a:gd name="T87" fmla="*/ 487 h 488"/>
                <a:gd name="T88" fmla="*/ 643 w 699"/>
                <a:gd name="T89" fmla="*/ 487 h 488"/>
                <a:gd name="T90" fmla="*/ 643 w 699"/>
                <a:gd name="T91" fmla="*/ 487 h 488"/>
                <a:gd name="T92" fmla="*/ 698 w 699"/>
                <a:gd name="T93" fmla="*/ 432 h 488"/>
                <a:gd name="T94" fmla="*/ 698 w 699"/>
                <a:gd name="T95" fmla="*/ 432 h 488"/>
                <a:gd name="T96" fmla="*/ 685 w 699"/>
                <a:gd name="T97" fmla="*/ 42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99" h="488">
                  <a:moveTo>
                    <a:pt x="643" y="462"/>
                  </a:moveTo>
                  <a:lnTo>
                    <a:pt x="643" y="474"/>
                  </a:lnTo>
                  <a:lnTo>
                    <a:pt x="643" y="462"/>
                  </a:lnTo>
                  <a:lnTo>
                    <a:pt x="393" y="462"/>
                  </a:lnTo>
                  <a:lnTo>
                    <a:pt x="393" y="462"/>
                  </a:lnTo>
                  <a:cubicBezTo>
                    <a:pt x="397" y="457"/>
                    <a:pt x="399" y="451"/>
                    <a:pt x="401" y="445"/>
                  </a:cubicBezTo>
                  <a:lnTo>
                    <a:pt x="643" y="445"/>
                  </a:lnTo>
                  <a:lnTo>
                    <a:pt x="669" y="445"/>
                  </a:lnTo>
                  <a:lnTo>
                    <a:pt x="669" y="445"/>
                  </a:lnTo>
                  <a:cubicBezTo>
                    <a:pt x="665" y="455"/>
                    <a:pt x="655" y="462"/>
                    <a:pt x="643" y="462"/>
                  </a:cubicBezTo>
                  <a:close/>
                  <a:moveTo>
                    <a:pt x="29" y="445"/>
                  </a:moveTo>
                  <a:lnTo>
                    <a:pt x="55" y="445"/>
                  </a:lnTo>
                  <a:lnTo>
                    <a:pt x="298" y="445"/>
                  </a:lnTo>
                  <a:lnTo>
                    <a:pt x="298" y="445"/>
                  </a:lnTo>
                  <a:cubicBezTo>
                    <a:pt x="299" y="451"/>
                    <a:pt x="302" y="457"/>
                    <a:pt x="304" y="462"/>
                  </a:cubicBezTo>
                  <a:lnTo>
                    <a:pt x="55" y="462"/>
                  </a:lnTo>
                  <a:lnTo>
                    <a:pt x="55" y="462"/>
                  </a:lnTo>
                  <a:cubicBezTo>
                    <a:pt x="43" y="462"/>
                    <a:pt x="34" y="455"/>
                    <a:pt x="29" y="445"/>
                  </a:cubicBezTo>
                  <a:close/>
                  <a:moveTo>
                    <a:pt x="350" y="462"/>
                  </a:moveTo>
                  <a:lnTo>
                    <a:pt x="350" y="462"/>
                  </a:lnTo>
                  <a:cubicBezTo>
                    <a:pt x="338" y="462"/>
                    <a:pt x="328" y="455"/>
                    <a:pt x="323" y="445"/>
                  </a:cubicBezTo>
                  <a:lnTo>
                    <a:pt x="376" y="445"/>
                  </a:lnTo>
                  <a:lnTo>
                    <a:pt x="376" y="445"/>
                  </a:lnTo>
                  <a:cubicBezTo>
                    <a:pt x="371" y="455"/>
                    <a:pt x="361" y="462"/>
                    <a:pt x="350" y="462"/>
                  </a:cubicBezTo>
                  <a:close/>
                  <a:moveTo>
                    <a:pt x="68" y="26"/>
                  </a:moveTo>
                  <a:lnTo>
                    <a:pt x="630" y="26"/>
                  </a:lnTo>
                  <a:lnTo>
                    <a:pt x="630" y="420"/>
                  </a:lnTo>
                  <a:lnTo>
                    <a:pt x="68" y="420"/>
                  </a:lnTo>
                  <a:lnTo>
                    <a:pt x="68" y="26"/>
                  </a:lnTo>
                  <a:close/>
                  <a:moveTo>
                    <a:pt x="685" y="420"/>
                  </a:moveTo>
                  <a:lnTo>
                    <a:pt x="655" y="420"/>
                  </a:lnTo>
                  <a:lnTo>
                    <a:pt x="655" y="13"/>
                  </a:lnTo>
                  <a:lnTo>
                    <a:pt x="655" y="13"/>
                  </a:lnTo>
                  <a:cubicBezTo>
                    <a:pt x="655" y="6"/>
                    <a:pt x="650" y="0"/>
                    <a:pt x="643" y="0"/>
                  </a:cubicBezTo>
                  <a:lnTo>
                    <a:pt x="55" y="0"/>
                  </a:lnTo>
                  <a:lnTo>
                    <a:pt x="55" y="0"/>
                  </a:lnTo>
                  <a:cubicBezTo>
                    <a:pt x="48" y="0"/>
                    <a:pt x="42" y="6"/>
                    <a:pt x="42" y="13"/>
                  </a:cubicBezTo>
                  <a:lnTo>
                    <a:pt x="42" y="420"/>
                  </a:lnTo>
                  <a:lnTo>
                    <a:pt x="13" y="420"/>
                  </a:lnTo>
                  <a:lnTo>
                    <a:pt x="13" y="420"/>
                  </a:lnTo>
                  <a:cubicBezTo>
                    <a:pt x="6" y="420"/>
                    <a:pt x="0" y="426"/>
                    <a:pt x="0" y="432"/>
                  </a:cubicBezTo>
                  <a:lnTo>
                    <a:pt x="0" y="432"/>
                  </a:lnTo>
                  <a:cubicBezTo>
                    <a:pt x="0" y="463"/>
                    <a:pt x="26" y="487"/>
                    <a:pt x="55" y="487"/>
                  </a:cubicBezTo>
                  <a:lnTo>
                    <a:pt x="643" y="487"/>
                  </a:lnTo>
                  <a:lnTo>
                    <a:pt x="643" y="487"/>
                  </a:lnTo>
                  <a:lnTo>
                    <a:pt x="643" y="487"/>
                  </a:lnTo>
                  <a:cubicBezTo>
                    <a:pt x="673" y="487"/>
                    <a:pt x="698" y="463"/>
                    <a:pt x="698" y="432"/>
                  </a:cubicBezTo>
                  <a:lnTo>
                    <a:pt x="698" y="432"/>
                  </a:lnTo>
                  <a:cubicBezTo>
                    <a:pt x="698" y="426"/>
                    <a:pt x="692" y="420"/>
                    <a:pt x="685" y="42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827977">
                <a:defRPr/>
              </a:pPr>
              <a:endParaRPr lang="en-US" sz="7196" dirty="0">
                <a:solidFill>
                  <a:srgbClr val="7F7F7F"/>
                </a:solidFill>
                <a:latin typeface="Open Sans Regular" charset="0"/>
              </a:endParaRPr>
            </a:p>
          </p:txBody>
        </p:sp>
        <p:sp>
          <p:nvSpPr>
            <p:cNvPr id="83" name="Freeform 250"/>
            <p:cNvSpPr>
              <a:spLocks noChangeArrowheads="1"/>
            </p:cNvSpPr>
            <p:nvPr/>
          </p:nvSpPr>
          <p:spPr bwMode="auto">
            <a:xfrm>
              <a:off x="12861406" y="6663031"/>
              <a:ext cx="717420" cy="490237"/>
            </a:xfrm>
            <a:custGeom>
              <a:avLst/>
              <a:gdLst>
                <a:gd name="T0" fmla="*/ 504 w 530"/>
                <a:gd name="T1" fmla="*/ 337 h 362"/>
                <a:gd name="T2" fmla="*/ 26 w 530"/>
                <a:gd name="T3" fmla="*/ 337 h 362"/>
                <a:gd name="T4" fmla="*/ 26 w 530"/>
                <a:gd name="T5" fmla="*/ 26 h 362"/>
                <a:gd name="T6" fmla="*/ 504 w 530"/>
                <a:gd name="T7" fmla="*/ 26 h 362"/>
                <a:gd name="T8" fmla="*/ 504 w 530"/>
                <a:gd name="T9" fmla="*/ 337 h 362"/>
                <a:gd name="T10" fmla="*/ 529 w 530"/>
                <a:gd name="T11" fmla="*/ 348 h 362"/>
                <a:gd name="T12" fmla="*/ 529 w 530"/>
                <a:gd name="T13" fmla="*/ 13 h 362"/>
                <a:gd name="T14" fmla="*/ 529 w 530"/>
                <a:gd name="T15" fmla="*/ 13 h 362"/>
                <a:gd name="T16" fmla="*/ 517 w 530"/>
                <a:gd name="T17" fmla="*/ 0 h 362"/>
                <a:gd name="T18" fmla="*/ 13 w 530"/>
                <a:gd name="T19" fmla="*/ 0 h 362"/>
                <a:gd name="T20" fmla="*/ 13 w 530"/>
                <a:gd name="T21" fmla="*/ 0 h 362"/>
                <a:gd name="T22" fmla="*/ 0 w 530"/>
                <a:gd name="T23" fmla="*/ 13 h 362"/>
                <a:gd name="T24" fmla="*/ 0 w 530"/>
                <a:gd name="T25" fmla="*/ 348 h 362"/>
                <a:gd name="T26" fmla="*/ 0 w 530"/>
                <a:gd name="T27" fmla="*/ 348 h 362"/>
                <a:gd name="T28" fmla="*/ 13 w 530"/>
                <a:gd name="T29" fmla="*/ 361 h 362"/>
                <a:gd name="T30" fmla="*/ 517 w 530"/>
                <a:gd name="T31" fmla="*/ 361 h 362"/>
                <a:gd name="T32" fmla="*/ 517 w 530"/>
                <a:gd name="T33" fmla="*/ 361 h 362"/>
                <a:gd name="T34" fmla="*/ 529 w 530"/>
                <a:gd name="T35" fmla="*/ 34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0" h="362">
                  <a:moveTo>
                    <a:pt x="504" y="337"/>
                  </a:moveTo>
                  <a:lnTo>
                    <a:pt x="26" y="337"/>
                  </a:lnTo>
                  <a:lnTo>
                    <a:pt x="26" y="26"/>
                  </a:lnTo>
                  <a:lnTo>
                    <a:pt x="504" y="26"/>
                  </a:lnTo>
                  <a:lnTo>
                    <a:pt x="504" y="337"/>
                  </a:lnTo>
                  <a:close/>
                  <a:moveTo>
                    <a:pt x="529" y="348"/>
                  </a:moveTo>
                  <a:lnTo>
                    <a:pt x="529" y="13"/>
                  </a:lnTo>
                  <a:lnTo>
                    <a:pt x="529" y="13"/>
                  </a:lnTo>
                  <a:cubicBezTo>
                    <a:pt x="529" y="6"/>
                    <a:pt x="524" y="0"/>
                    <a:pt x="517" y="0"/>
                  </a:cubicBezTo>
                  <a:lnTo>
                    <a:pt x="13" y="0"/>
                  </a:lnTo>
                  <a:lnTo>
                    <a:pt x="13" y="0"/>
                  </a:lnTo>
                  <a:cubicBezTo>
                    <a:pt x="6" y="0"/>
                    <a:pt x="0" y="6"/>
                    <a:pt x="0" y="13"/>
                  </a:cubicBezTo>
                  <a:lnTo>
                    <a:pt x="0" y="348"/>
                  </a:lnTo>
                  <a:lnTo>
                    <a:pt x="0" y="348"/>
                  </a:lnTo>
                  <a:cubicBezTo>
                    <a:pt x="0" y="355"/>
                    <a:pt x="6" y="361"/>
                    <a:pt x="13" y="361"/>
                  </a:cubicBezTo>
                  <a:lnTo>
                    <a:pt x="517" y="361"/>
                  </a:lnTo>
                  <a:lnTo>
                    <a:pt x="517" y="361"/>
                  </a:lnTo>
                  <a:cubicBezTo>
                    <a:pt x="524" y="361"/>
                    <a:pt x="529" y="355"/>
                    <a:pt x="529" y="34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827977">
                <a:defRPr/>
              </a:pPr>
              <a:endParaRPr lang="en-US" sz="7196" dirty="0">
                <a:solidFill>
                  <a:srgbClr val="7F7F7F"/>
                </a:solidFill>
                <a:latin typeface="Open Sans Regular" charset="0"/>
              </a:endParaRPr>
            </a:p>
          </p:txBody>
        </p:sp>
      </p:grpSp>
      <p:sp>
        <p:nvSpPr>
          <p:cNvPr id="84" name="Freeform 60"/>
          <p:cNvSpPr>
            <a:spLocks noChangeArrowheads="1"/>
          </p:cNvSpPr>
          <p:nvPr/>
        </p:nvSpPr>
        <p:spPr bwMode="auto">
          <a:xfrm>
            <a:off x="2817360" y="5431919"/>
            <a:ext cx="936644" cy="594973"/>
          </a:xfrm>
          <a:custGeom>
            <a:avLst/>
            <a:gdLst>
              <a:gd name="T0" fmla="*/ 672 w 699"/>
              <a:gd name="T1" fmla="*/ 38 h 446"/>
              <a:gd name="T2" fmla="*/ 434 w 699"/>
              <a:gd name="T3" fmla="*/ 223 h 446"/>
              <a:gd name="T4" fmla="*/ 341 w 699"/>
              <a:gd name="T5" fmla="*/ 283 h 446"/>
              <a:gd name="T6" fmla="*/ 345 w 699"/>
              <a:gd name="T7" fmla="*/ 284 h 446"/>
              <a:gd name="T8" fmla="*/ 348 w 699"/>
              <a:gd name="T9" fmla="*/ 286 h 446"/>
              <a:gd name="T10" fmla="*/ 349 w 699"/>
              <a:gd name="T11" fmla="*/ 286 h 446"/>
              <a:gd name="T12" fmla="*/ 350 w 699"/>
              <a:gd name="T13" fmla="*/ 286 h 446"/>
              <a:gd name="T14" fmla="*/ 352 w 699"/>
              <a:gd name="T15" fmla="*/ 284 h 446"/>
              <a:gd name="T16" fmla="*/ 357 w 699"/>
              <a:gd name="T17" fmla="*/ 283 h 446"/>
              <a:gd name="T18" fmla="*/ 649 w 699"/>
              <a:gd name="T19" fmla="*/ 421 h 446"/>
              <a:gd name="T20" fmla="*/ 284 w 699"/>
              <a:gd name="T21" fmla="*/ 239 h 446"/>
              <a:gd name="T22" fmla="*/ 407 w 699"/>
              <a:gd name="T23" fmla="*/ 213 h 446"/>
              <a:gd name="T24" fmla="*/ 352 w 699"/>
              <a:gd name="T25" fmla="*/ 255 h 446"/>
              <a:gd name="T26" fmla="*/ 346 w 699"/>
              <a:gd name="T27" fmla="*/ 255 h 446"/>
              <a:gd name="T28" fmla="*/ 291 w 699"/>
              <a:gd name="T29" fmla="*/ 213 h 446"/>
              <a:gd name="T30" fmla="*/ 50 w 699"/>
              <a:gd name="T31" fmla="*/ 26 h 446"/>
              <a:gd name="T32" fmla="*/ 407 w 699"/>
              <a:gd name="T33" fmla="*/ 213 h 446"/>
              <a:gd name="T34" fmla="*/ 263 w 699"/>
              <a:gd name="T35" fmla="*/ 223 h 446"/>
              <a:gd name="T36" fmla="*/ 26 w 699"/>
              <a:gd name="T37" fmla="*/ 38 h 446"/>
              <a:gd name="T38" fmla="*/ 698 w 699"/>
              <a:gd name="T39" fmla="*/ 13 h 446"/>
              <a:gd name="T40" fmla="*/ 696 w 699"/>
              <a:gd name="T41" fmla="*/ 9 h 446"/>
              <a:gd name="T42" fmla="*/ 694 w 699"/>
              <a:gd name="T43" fmla="*/ 5 h 446"/>
              <a:gd name="T44" fmla="*/ 693 w 699"/>
              <a:gd name="T45" fmla="*/ 5 h 446"/>
              <a:gd name="T46" fmla="*/ 690 w 699"/>
              <a:gd name="T47" fmla="*/ 3 h 446"/>
              <a:gd name="T48" fmla="*/ 686 w 699"/>
              <a:gd name="T49" fmla="*/ 1 h 446"/>
              <a:gd name="T50" fmla="*/ 13 w 699"/>
              <a:gd name="T51" fmla="*/ 0 h 446"/>
              <a:gd name="T52" fmla="*/ 12 w 699"/>
              <a:gd name="T53" fmla="*/ 1 h 446"/>
              <a:gd name="T54" fmla="*/ 8 w 699"/>
              <a:gd name="T55" fmla="*/ 3 h 446"/>
              <a:gd name="T56" fmla="*/ 4 w 699"/>
              <a:gd name="T57" fmla="*/ 5 h 446"/>
              <a:gd name="T58" fmla="*/ 3 w 699"/>
              <a:gd name="T59" fmla="*/ 5 h 446"/>
              <a:gd name="T60" fmla="*/ 2 w 699"/>
              <a:gd name="T61" fmla="*/ 9 h 446"/>
              <a:gd name="T62" fmla="*/ 0 w 699"/>
              <a:gd name="T63" fmla="*/ 13 h 446"/>
              <a:gd name="T64" fmla="*/ 0 w 699"/>
              <a:gd name="T65" fmla="*/ 432 h 446"/>
              <a:gd name="T66" fmla="*/ 2 w 699"/>
              <a:gd name="T67" fmla="*/ 436 h 446"/>
              <a:gd name="T68" fmla="*/ 3 w 699"/>
              <a:gd name="T69" fmla="*/ 440 h 446"/>
              <a:gd name="T70" fmla="*/ 4 w 699"/>
              <a:gd name="T71" fmla="*/ 441 h 446"/>
              <a:gd name="T72" fmla="*/ 685 w 699"/>
              <a:gd name="T73" fmla="*/ 445 h 446"/>
              <a:gd name="T74" fmla="*/ 693 w 699"/>
              <a:gd name="T75" fmla="*/ 441 h 446"/>
              <a:gd name="T76" fmla="*/ 694 w 699"/>
              <a:gd name="T77" fmla="*/ 440 h 446"/>
              <a:gd name="T78" fmla="*/ 696 w 699"/>
              <a:gd name="T79" fmla="*/ 436 h 446"/>
              <a:gd name="T80" fmla="*/ 698 w 699"/>
              <a:gd name="T81" fmla="*/ 432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99" h="446">
                <a:moveTo>
                  <a:pt x="434" y="223"/>
                </a:moveTo>
                <a:lnTo>
                  <a:pt x="672" y="38"/>
                </a:lnTo>
                <a:lnTo>
                  <a:pt x="672" y="407"/>
                </a:lnTo>
                <a:lnTo>
                  <a:pt x="434" y="223"/>
                </a:lnTo>
                <a:close/>
                <a:moveTo>
                  <a:pt x="284" y="239"/>
                </a:moveTo>
                <a:lnTo>
                  <a:pt x="341" y="283"/>
                </a:lnTo>
                <a:lnTo>
                  <a:pt x="341" y="283"/>
                </a:lnTo>
                <a:cubicBezTo>
                  <a:pt x="342" y="284"/>
                  <a:pt x="345" y="284"/>
                  <a:pt x="345" y="284"/>
                </a:cubicBezTo>
                <a:lnTo>
                  <a:pt x="345" y="284"/>
                </a:lnTo>
                <a:cubicBezTo>
                  <a:pt x="346" y="284"/>
                  <a:pt x="347" y="286"/>
                  <a:pt x="348" y="286"/>
                </a:cubicBezTo>
                <a:lnTo>
                  <a:pt x="348" y="286"/>
                </a:lnTo>
                <a:cubicBezTo>
                  <a:pt x="348" y="286"/>
                  <a:pt x="348" y="286"/>
                  <a:pt x="349" y="286"/>
                </a:cubicBezTo>
                <a:lnTo>
                  <a:pt x="349" y="286"/>
                </a:lnTo>
                <a:cubicBezTo>
                  <a:pt x="349" y="286"/>
                  <a:pt x="349" y="286"/>
                  <a:pt x="350" y="286"/>
                </a:cubicBezTo>
                <a:lnTo>
                  <a:pt x="350" y="286"/>
                </a:lnTo>
                <a:cubicBezTo>
                  <a:pt x="350" y="286"/>
                  <a:pt x="351" y="284"/>
                  <a:pt x="352" y="284"/>
                </a:cubicBezTo>
                <a:lnTo>
                  <a:pt x="352" y="284"/>
                </a:lnTo>
                <a:cubicBezTo>
                  <a:pt x="354" y="284"/>
                  <a:pt x="355" y="284"/>
                  <a:pt x="357" y="283"/>
                </a:cubicBezTo>
                <a:lnTo>
                  <a:pt x="414" y="239"/>
                </a:lnTo>
                <a:lnTo>
                  <a:pt x="649" y="421"/>
                </a:lnTo>
                <a:lnTo>
                  <a:pt x="50" y="421"/>
                </a:lnTo>
                <a:lnTo>
                  <a:pt x="284" y="239"/>
                </a:lnTo>
                <a:close/>
                <a:moveTo>
                  <a:pt x="407" y="213"/>
                </a:moveTo>
                <a:lnTo>
                  <a:pt x="407" y="213"/>
                </a:lnTo>
                <a:cubicBezTo>
                  <a:pt x="406" y="213"/>
                  <a:pt x="406" y="213"/>
                  <a:pt x="406" y="213"/>
                </a:cubicBezTo>
                <a:lnTo>
                  <a:pt x="352" y="255"/>
                </a:lnTo>
                <a:lnTo>
                  <a:pt x="349" y="257"/>
                </a:lnTo>
                <a:lnTo>
                  <a:pt x="346" y="255"/>
                </a:lnTo>
                <a:lnTo>
                  <a:pt x="291" y="213"/>
                </a:lnTo>
                <a:lnTo>
                  <a:pt x="291" y="213"/>
                </a:lnTo>
                <a:lnTo>
                  <a:pt x="291" y="213"/>
                </a:lnTo>
                <a:lnTo>
                  <a:pt x="50" y="26"/>
                </a:lnTo>
                <a:lnTo>
                  <a:pt x="649" y="26"/>
                </a:lnTo>
                <a:lnTo>
                  <a:pt x="407" y="213"/>
                </a:lnTo>
                <a:close/>
                <a:moveTo>
                  <a:pt x="26" y="38"/>
                </a:moveTo>
                <a:lnTo>
                  <a:pt x="263" y="223"/>
                </a:lnTo>
                <a:lnTo>
                  <a:pt x="26" y="407"/>
                </a:lnTo>
                <a:lnTo>
                  <a:pt x="26" y="38"/>
                </a:lnTo>
                <a:close/>
                <a:moveTo>
                  <a:pt x="698" y="13"/>
                </a:moveTo>
                <a:lnTo>
                  <a:pt x="698" y="13"/>
                </a:lnTo>
                <a:cubicBezTo>
                  <a:pt x="698" y="12"/>
                  <a:pt x="697" y="11"/>
                  <a:pt x="696" y="9"/>
                </a:cubicBezTo>
                <a:lnTo>
                  <a:pt x="696" y="9"/>
                </a:lnTo>
                <a:cubicBezTo>
                  <a:pt x="696" y="8"/>
                  <a:pt x="696" y="7"/>
                  <a:pt x="694" y="5"/>
                </a:cubicBezTo>
                <a:lnTo>
                  <a:pt x="694" y="5"/>
                </a:lnTo>
                <a:lnTo>
                  <a:pt x="693" y="5"/>
                </a:lnTo>
                <a:lnTo>
                  <a:pt x="693" y="5"/>
                </a:lnTo>
                <a:cubicBezTo>
                  <a:pt x="692" y="4"/>
                  <a:pt x="692" y="3"/>
                  <a:pt x="690" y="3"/>
                </a:cubicBezTo>
                <a:lnTo>
                  <a:pt x="690" y="3"/>
                </a:lnTo>
                <a:cubicBezTo>
                  <a:pt x="689" y="2"/>
                  <a:pt x="687" y="1"/>
                  <a:pt x="686" y="1"/>
                </a:cubicBezTo>
                <a:lnTo>
                  <a:pt x="686" y="1"/>
                </a:lnTo>
                <a:cubicBezTo>
                  <a:pt x="685" y="1"/>
                  <a:pt x="685" y="0"/>
                  <a:pt x="685" y="0"/>
                </a:cubicBezTo>
                <a:lnTo>
                  <a:pt x="13" y="0"/>
                </a:lnTo>
                <a:lnTo>
                  <a:pt x="13" y="0"/>
                </a:lnTo>
                <a:cubicBezTo>
                  <a:pt x="13" y="0"/>
                  <a:pt x="13" y="1"/>
                  <a:pt x="12" y="1"/>
                </a:cubicBezTo>
                <a:lnTo>
                  <a:pt x="12" y="1"/>
                </a:lnTo>
                <a:cubicBezTo>
                  <a:pt x="11" y="1"/>
                  <a:pt x="10" y="2"/>
                  <a:pt x="8" y="3"/>
                </a:cubicBezTo>
                <a:lnTo>
                  <a:pt x="8" y="3"/>
                </a:lnTo>
                <a:cubicBezTo>
                  <a:pt x="7" y="3"/>
                  <a:pt x="5" y="4"/>
                  <a:pt x="4" y="5"/>
                </a:cubicBezTo>
                <a:lnTo>
                  <a:pt x="4" y="5"/>
                </a:lnTo>
                <a:lnTo>
                  <a:pt x="3" y="5"/>
                </a:lnTo>
                <a:lnTo>
                  <a:pt x="3" y="5"/>
                </a:lnTo>
                <a:cubicBezTo>
                  <a:pt x="2" y="7"/>
                  <a:pt x="3" y="8"/>
                  <a:pt x="2" y="9"/>
                </a:cubicBezTo>
                <a:lnTo>
                  <a:pt x="2" y="9"/>
                </a:lnTo>
                <a:cubicBezTo>
                  <a:pt x="2" y="11"/>
                  <a:pt x="0" y="12"/>
                  <a:pt x="0" y="13"/>
                </a:cubicBezTo>
                <a:lnTo>
                  <a:pt x="0" y="432"/>
                </a:lnTo>
                <a:lnTo>
                  <a:pt x="0" y="432"/>
                </a:lnTo>
                <a:cubicBezTo>
                  <a:pt x="0" y="434"/>
                  <a:pt x="2" y="435"/>
                  <a:pt x="2" y="436"/>
                </a:cubicBezTo>
                <a:lnTo>
                  <a:pt x="2" y="436"/>
                </a:lnTo>
                <a:cubicBezTo>
                  <a:pt x="3" y="438"/>
                  <a:pt x="2" y="439"/>
                  <a:pt x="3" y="440"/>
                </a:cubicBezTo>
                <a:lnTo>
                  <a:pt x="3" y="440"/>
                </a:lnTo>
                <a:cubicBezTo>
                  <a:pt x="3" y="440"/>
                  <a:pt x="4" y="440"/>
                  <a:pt x="4" y="441"/>
                </a:cubicBezTo>
                <a:lnTo>
                  <a:pt x="4" y="441"/>
                </a:lnTo>
                <a:cubicBezTo>
                  <a:pt x="6" y="443"/>
                  <a:pt x="9" y="445"/>
                  <a:pt x="13" y="445"/>
                </a:cubicBezTo>
                <a:lnTo>
                  <a:pt x="685" y="445"/>
                </a:lnTo>
                <a:lnTo>
                  <a:pt x="685" y="445"/>
                </a:lnTo>
                <a:cubicBezTo>
                  <a:pt x="689" y="445"/>
                  <a:pt x="692" y="443"/>
                  <a:pt x="693" y="441"/>
                </a:cubicBezTo>
                <a:lnTo>
                  <a:pt x="693" y="441"/>
                </a:lnTo>
                <a:cubicBezTo>
                  <a:pt x="694" y="440"/>
                  <a:pt x="694" y="440"/>
                  <a:pt x="694" y="440"/>
                </a:cubicBezTo>
                <a:lnTo>
                  <a:pt x="694" y="440"/>
                </a:lnTo>
                <a:cubicBezTo>
                  <a:pt x="696" y="439"/>
                  <a:pt x="696" y="438"/>
                  <a:pt x="696" y="436"/>
                </a:cubicBezTo>
                <a:lnTo>
                  <a:pt x="696" y="436"/>
                </a:lnTo>
                <a:cubicBezTo>
                  <a:pt x="697" y="435"/>
                  <a:pt x="698" y="434"/>
                  <a:pt x="698" y="432"/>
                </a:cubicBezTo>
                <a:lnTo>
                  <a:pt x="698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1827977">
              <a:defRPr/>
            </a:pPr>
            <a:endParaRPr lang="en-US" sz="7196" dirty="0">
              <a:solidFill>
                <a:srgbClr val="7F7F7F"/>
              </a:solidFill>
              <a:latin typeface="Open Sans Regular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842154" y="8981546"/>
            <a:ext cx="911850" cy="860614"/>
            <a:chOff x="8632827" y="1898771"/>
            <a:chExt cx="717653" cy="677329"/>
          </a:xfrm>
          <a:solidFill>
            <a:schemeClr val="bg1"/>
          </a:solidFill>
        </p:grpSpPr>
        <p:sp>
          <p:nvSpPr>
            <p:cNvPr id="86" name="Freeform 210"/>
            <p:cNvSpPr>
              <a:spLocks noChangeArrowheads="1"/>
            </p:cNvSpPr>
            <p:nvPr/>
          </p:nvSpPr>
          <p:spPr bwMode="auto">
            <a:xfrm>
              <a:off x="8632827" y="2148739"/>
              <a:ext cx="717653" cy="427361"/>
            </a:xfrm>
            <a:custGeom>
              <a:avLst/>
              <a:gdLst>
                <a:gd name="T0" fmla="*/ 318 w 391"/>
                <a:gd name="T1" fmla="*/ 170 h 235"/>
                <a:gd name="T2" fmla="*/ 317 w 391"/>
                <a:gd name="T3" fmla="*/ 170 h 235"/>
                <a:gd name="T4" fmla="*/ 317 w 391"/>
                <a:gd name="T5" fmla="*/ 170 h 235"/>
                <a:gd name="T6" fmla="*/ 312 w 391"/>
                <a:gd name="T7" fmla="*/ 170 h 235"/>
                <a:gd name="T8" fmla="*/ 312 w 391"/>
                <a:gd name="T9" fmla="*/ 170 h 235"/>
                <a:gd name="T10" fmla="*/ 313 w 391"/>
                <a:gd name="T11" fmla="*/ 167 h 235"/>
                <a:gd name="T12" fmla="*/ 313 w 391"/>
                <a:gd name="T13" fmla="*/ 167 h 235"/>
                <a:gd name="T14" fmla="*/ 323 w 391"/>
                <a:gd name="T15" fmla="*/ 139 h 235"/>
                <a:gd name="T16" fmla="*/ 323 w 391"/>
                <a:gd name="T17" fmla="*/ 139 h 235"/>
                <a:gd name="T18" fmla="*/ 324 w 391"/>
                <a:gd name="T19" fmla="*/ 133 h 235"/>
                <a:gd name="T20" fmla="*/ 324 w 391"/>
                <a:gd name="T21" fmla="*/ 133 h 235"/>
                <a:gd name="T22" fmla="*/ 327 w 391"/>
                <a:gd name="T23" fmla="*/ 102 h 235"/>
                <a:gd name="T24" fmla="*/ 327 w 391"/>
                <a:gd name="T25" fmla="*/ 66 h 235"/>
                <a:gd name="T26" fmla="*/ 327 w 391"/>
                <a:gd name="T27" fmla="*/ 66 h 235"/>
                <a:gd name="T28" fmla="*/ 370 w 391"/>
                <a:gd name="T29" fmla="*/ 118 h 235"/>
                <a:gd name="T30" fmla="*/ 370 w 391"/>
                <a:gd name="T31" fmla="*/ 118 h 235"/>
                <a:gd name="T32" fmla="*/ 318 w 391"/>
                <a:gd name="T33" fmla="*/ 170 h 235"/>
                <a:gd name="T34" fmla="*/ 308 w 391"/>
                <a:gd name="T35" fmla="*/ 56 h 235"/>
                <a:gd name="T36" fmla="*/ 308 w 391"/>
                <a:gd name="T37" fmla="*/ 102 h 235"/>
                <a:gd name="T38" fmla="*/ 308 w 391"/>
                <a:gd name="T39" fmla="*/ 102 h 235"/>
                <a:gd name="T40" fmla="*/ 307 w 391"/>
                <a:gd name="T41" fmla="*/ 120 h 235"/>
                <a:gd name="T42" fmla="*/ 307 w 391"/>
                <a:gd name="T43" fmla="*/ 120 h 235"/>
                <a:gd name="T44" fmla="*/ 291 w 391"/>
                <a:gd name="T45" fmla="*/ 172 h 235"/>
                <a:gd name="T46" fmla="*/ 291 w 391"/>
                <a:gd name="T47" fmla="*/ 172 h 235"/>
                <a:gd name="T48" fmla="*/ 252 w 391"/>
                <a:gd name="T49" fmla="*/ 217 h 235"/>
                <a:gd name="T50" fmla="*/ 75 w 391"/>
                <a:gd name="T51" fmla="*/ 217 h 235"/>
                <a:gd name="T52" fmla="*/ 75 w 391"/>
                <a:gd name="T53" fmla="*/ 217 h 235"/>
                <a:gd name="T54" fmla="*/ 19 w 391"/>
                <a:gd name="T55" fmla="*/ 102 h 235"/>
                <a:gd name="T56" fmla="*/ 19 w 391"/>
                <a:gd name="T57" fmla="*/ 19 h 235"/>
                <a:gd name="T58" fmla="*/ 308 w 391"/>
                <a:gd name="T59" fmla="*/ 19 h 235"/>
                <a:gd name="T60" fmla="*/ 308 w 391"/>
                <a:gd name="T61" fmla="*/ 56 h 235"/>
                <a:gd name="T62" fmla="*/ 327 w 391"/>
                <a:gd name="T63" fmla="*/ 48 h 235"/>
                <a:gd name="T64" fmla="*/ 327 w 391"/>
                <a:gd name="T65" fmla="*/ 10 h 235"/>
                <a:gd name="T66" fmla="*/ 327 w 391"/>
                <a:gd name="T67" fmla="*/ 10 h 235"/>
                <a:gd name="T68" fmla="*/ 318 w 391"/>
                <a:gd name="T69" fmla="*/ 0 h 235"/>
                <a:gd name="T70" fmla="*/ 10 w 391"/>
                <a:gd name="T71" fmla="*/ 0 h 235"/>
                <a:gd name="T72" fmla="*/ 10 w 391"/>
                <a:gd name="T73" fmla="*/ 0 h 235"/>
                <a:gd name="T74" fmla="*/ 0 w 391"/>
                <a:gd name="T75" fmla="*/ 10 h 235"/>
                <a:gd name="T76" fmla="*/ 0 w 391"/>
                <a:gd name="T77" fmla="*/ 102 h 235"/>
                <a:gd name="T78" fmla="*/ 0 w 391"/>
                <a:gd name="T79" fmla="*/ 102 h 235"/>
                <a:gd name="T80" fmla="*/ 67 w 391"/>
                <a:gd name="T81" fmla="*/ 233 h 235"/>
                <a:gd name="T82" fmla="*/ 67 w 391"/>
                <a:gd name="T83" fmla="*/ 233 h 235"/>
                <a:gd name="T84" fmla="*/ 73 w 391"/>
                <a:gd name="T85" fmla="*/ 234 h 235"/>
                <a:gd name="T86" fmla="*/ 256 w 391"/>
                <a:gd name="T87" fmla="*/ 234 h 235"/>
                <a:gd name="T88" fmla="*/ 256 w 391"/>
                <a:gd name="T89" fmla="*/ 234 h 235"/>
                <a:gd name="T90" fmla="*/ 260 w 391"/>
                <a:gd name="T91" fmla="*/ 233 h 235"/>
                <a:gd name="T92" fmla="*/ 260 w 391"/>
                <a:gd name="T93" fmla="*/ 233 h 235"/>
                <a:gd name="T94" fmla="*/ 302 w 391"/>
                <a:gd name="T95" fmla="*/ 186 h 235"/>
                <a:gd name="T96" fmla="*/ 302 w 391"/>
                <a:gd name="T97" fmla="*/ 186 h 235"/>
                <a:gd name="T98" fmla="*/ 317 w 391"/>
                <a:gd name="T99" fmla="*/ 188 h 235"/>
                <a:gd name="T100" fmla="*/ 318 w 391"/>
                <a:gd name="T101" fmla="*/ 188 h 235"/>
                <a:gd name="T102" fmla="*/ 318 w 391"/>
                <a:gd name="T103" fmla="*/ 188 h 235"/>
                <a:gd name="T104" fmla="*/ 389 w 391"/>
                <a:gd name="T105" fmla="*/ 119 h 235"/>
                <a:gd name="T106" fmla="*/ 389 w 391"/>
                <a:gd name="T107" fmla="*/ 119 h 235"/>
                <a:gd name="T108" fmla="*/ 327 w 391"/>
                <a:gd name="T109" fmla="*/ 4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1" h="235">
                  <a:moveTo>
                    <a:pt x="318" y="170"/>
                  </a:moveTo>
                  <a:lnTo>
                    <a:pt x="317" y="170"/>
                  </a:lnTo>
                  <a:lnTo>
                    <a:pt x="317" y="170"/>
                  </a:lnTo>
                  <a:cubicBezTo>
                    <a:pt x="315" y="170"/>
                    <a:pt x="314" y="170"/>
                    <a:pt x="312" y="170"/>
                  </a:cubicBezTo>
                  <a:lnTo>
                    <a:pt x="312" y="170"/>
                  </a:lnTo>
                  <a:cubicBezTo>
                    <a:pt x="312" y="169"/>
                    <a:pt x="312" y="168"/>
                    <a:pt x="313" y="167"/>
                  </a:cubicBezTo>
                  <a:lnTo>
                    <a:pt x="313" y="167"/>
                  </a:lnTo>
                  <a:cubicBezTo>
                    <a:pt x="317" y="158"/>
                    <a:pt x="320" y="148"/>
                    <a:pt x="323" y="139"/>
                  </a:cubicBezTo>
                  <a:lnTo>
                    <a:pt x="323" y="139"/>
                  </a:lnTo>
                  <a:cubicBezTo>
                    <a:pt x="323" y="137"/>
                    <a:pt x="323" y="135"/>
                    <a:pt x="324" y="133"/>
                  </a:cubicBezTo>
                  <a:lnTo>
                    <a:pt x="324" y="133"/>
                  </a:lnTo>
                  <a:cubicBezTo>
                    <a:pt x="326" y="124"/>
                    <a:pt x="327" y="113"/>
                    <a:pt x="327" y="102"/>
                  </a:cubicBezTo>
                  <a:lnTo>
                    <a:pt x="327" y="66"/>
                  </a:lnTo>
                  <a:lnTo>
                    <a:pt x="327" y="66"/>
                  </a:lnTo>
                  <a:cubicBezTo>
                    <a:pt x="352" y="71"/>
                    <a:pt x="371" y="92"/>
                    <a:pt x="370" y="118"/>
                  </a:cubicBezTo>
                  <a:lnTo>
                    <a:pt x="370" y="118"/>
                  </a:lnTo>
                  <a:cubicBezTo>
                    <a:pt x="370" y="147"/>
                    <a:pt x="347" y="170"/>
                    <a:pt x="318" y="170"/>
                  </a:cubicBezTo>
                  <a:close/>
                  <a:moveTo>
                    <a:pt x="308" y="56"/>
                  </a:moveTo>
                  <a:lnTo>
                    <a:pt x="308" y="102"/>
                  </a:lnTo>
                  <a:lnTo>
                    <a:pt x="308" y="102"/>
                  </a:lnTo>
                  <a:cubicBezTo>
                    <a:pt x="308" y="108"/>
                    <a:pt x="308" y="114"/>
                    <a:pt x="307" y="120"/>
                  </a:cubicBezTo>
                  <a:lnTo>
                    <a:pt x="307" y="120"/>
                  </a:lnTo>
                  <a:cubicBezTo>
                    <a:pt x="306" y="139"/>
                    <a:pt x="300" y="155"/>
                    <a:pt x="291" y="172"/>
                  </a:cubicBezTo>
                  <a:lnTo>
                    <a:pt x="291" y="172"/>
                  </a:lnTo>
                  <a:cubicBezTo>
                    <a:pt x="281" y="189"/>
                    <a:pt x="268" y="204"/>
                    <a:pt x="252" y="217"/>
                  </a:cubicBezTo>
                  <a:lnTo>
                    <a:pt x="75" y="217"/>
                  </a:lnTo>
                  <a:lnTo>
                    <a:pt x="75" y="217"/>
                  </a:lnTo>
                  <a:cubicBezTo>
                    <a:pt x="39" y="188"/>
                    <a:pt x="19" y="147"/>
                    <a:pt x="19" y="102"/>
                  </a:cubicBezTo>
                  <a:lnTo>
                    <a:pt x="19" y="19"/>
                  </a:lnTo>
                  <a:lnTo>
                    <a:pt x="308" y="19"/>
                  </a:lnTo>
                  <a:lnTo>
                    <a:pt x="308" y="56"/>
                  </a:lnTo>
                  <a:close/>
                  <a:moveTo>
                    <a:pt x="327" y="48"/>
                  </a:moveTo>
                  <a:lnTo>
                    <a:pt x="327" y="10"/>
                  </a:lnTo>
                  <a:lnTo>
                    <a:pt x="327" y="10"/>
                  </a:lnTo>
                  <a:cubicBezTo>
                    <a:pt x="327" y="5"/>
                    <a:pt x="323" y="0"/>
                    <a:pt x="318" y="0"/>
                  </a:cubicBezTo>
                  <a:lnTo>
                    <a:pt x="10" y="0"/>
                  </a:lnTo>
                  <a:lnTo>
                    <a:pt x="10" y="0"/>
                  </a:lnTo>
                  <a:cubicBezTo>
                    <a:pt x="5" y="0"/>
                    <a:pt x="0" y="5"/>
                    <a:pt x="0" y="10"/>
                  </a:cubicBezTo>
                  <a:lnTo>
                    <a:pt x="0" y="102"/>
                  </a:lnTo>
                  <a:lnTo>
                    <a:pt x="0" y="102"/>
                  </a:lnTo>
                  <a:cubicBezTo>
                    <a:pt x="0" y="154"/>
                    <a:pt x="25" y="202"/>
                    <a:pt x="67" y="233"/>
                  </a:cubicBezTo>
                  <a:lnTo>
                    <a:pt x="67" y="233"/>
                  </a:lnTo>
                  <a:cubicBezTo>
                    <a:pt x="69" y="234"/>
                    <a:pt x="71" y="234"/>
                    <a:pt x="73" y="234"/>
                  </a:cubicBezTo>
                  <a:lnTo>
                    <a:pt x="256" y="234"/>
                  </a:lnTo>
                  <a:lnTo>
                    <a:pt x="256" y="234"/>
                  </a:lnTo>
                  <a:cubicBezTo>
                    <a:pt x="257" y="234"/>
                    <a:pt x="259" y="234"/>
                    <a:pt x="260" y="233"/>
                  </a:cubicBezTo>
                  <a:lnTo>
                    <a:pt x="260" y="233"/>
                  </a:lnTo>
                  <a:cubicBezTo>
                    <a:pt x="278" y="220"/>
                    <a:pt x="292" y="204"/>
                    <a:pt x="302" y="186"/>
                  </a:cubicBezTo>
                  <a:lnTo>
                    <a:pt x="302" y="186"/>
                  </a:lnTo>
                  <a:cubicBezTo>
                    <a:pt x="307" y="187"/>
                    <a:pt x="312" y="188"/>
                    <a:pt x="317" y="188"/>
                  </a:cubicBezTo>
                  <a:lnTo>
                    <a:pt x="318" y="188"/>
                  </a:lnTo>
                  <a:lnTo>
                    <a:pt x="318" y="188"/>
                  </a:lnTo>
                  <a:cubicBezTo>
                    <a:pt x="356" y="188"/>
                    <a:pt x="389" y="157"/>
                    <a:pt x="389" y="119"/>
                  </a:cubicBezTo>
                  <a:lnTo>
                    <a:pt x="389" y="119"/>
                  </a:lnTo>
                  <a:cubicBezTo>
                    <a:pt x="390" y="83"/>
                    <a:pt x="362" y="52"/>
                    <a:pt x="327" y="4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827977">
                <a:defRPr/>
              </a:pPr>
              <a:endParaRPr lang="en-US" sz="7196" dirty="0">
                <a:solidFill>
                  <a:srgbClr val="7F7F7F"/>
                </a:solidFill>
                <a:latin typeface="Open Sans Regular" charset="0"/>
              </a:endParaRPr>
            </a:p>
          </p:txBody>
        </p:sp>
        <p:sp>
          <p:nvSpPr>
            <p:cNvPr id="87" name="Freeform 211"/>
            <p:cNvSpPr>
              <a:spLocks noChangeArrowheads="1"/>
            </p:cNvSpPr>
            <p:nvPr/>
          </p:nvSpPr>
          <p:spPr bwMode="auto">
            <a:xfrm>
              <a:off x="8769911" y="1939088"/>
              <a:ext cx="40315" cy="169331"/>
            </a:xfrm>
            <a:custGeom>
              <a:avLst/>
              <a:gdLst>
                <a:gd name="T0" fmla="*/ 9 w 20"/>
                <a:gd name="T1" fmla="*/ 90 h 91"/>
                <a:gd name="T2" fmla="*/ 9 w 20"/>
                <a:gd name="T3" fmla="*/ 90 h 91"/>
                <a:gd name="T4" fmla="*/ 19 w 20"/>
                <a:gd name="T5" fmla="*/ 81 h 91"/>
                <a:gd name="T6" fmla="*/ 19 w 20"/>
                <a:gd name="T7" fmla="*/ 9 h 91"/>
                <a:gd name="T8" fmla="*/ 19 w 20"/>
                <a:gd name="T9" fmla="*/ 9 h 91"/>
                <a:gd name="T10" fmla="*/ 9 w 20"/>
                <a:gd name="T11" fmla="*/ 0 h 91"/>
                <a:gd name="T12" fmla="*/ 9 w 20"/>
                <a:gd name="T13" fmla="*/ 0 h 91"/>
                <a:gd name="T14" fmla="*/ 0 w 20"/>
                <a:gd name="T15" fmla="*/ 9 h 91"/>
                <a:gd name="T16" fmla="*/ 0 w 20"/>
                <a:gd name="T17" fmla="*/ 81 h 91"/>
                <a:gd name="T18" fmla="*/ 0 w 20"/>
                <a:gd name="T19" fmla="*/ 81 h 91"/>
                <a:gd name="T20" fmla="*/ 9 w 20"/>
                <a:gd name="T21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91">
                  <a:moveTo>
                    <a:pt x="9" y="90"/>
                  </a:moveTo>
                  <a:lnTo>
                    <a:pt x="9" y="90"/>
                  </a:lnTo>
                  <a:cubicBezTo>
                    <a:pt x="15" y="90"/>
                    <a:pt x="19" y="86"/>
                    <a:pt x="19" y="81"/>
                  </a:cubicBezTo>
                  <a:lnTo>
                    <a:pt x="19" y="9"/>
                  </a:lnTo>
                  <a:lnTo>
                    <a:pt x="19" y="9"/>
                  </a:lnTo>
                  <a:cubicBezTo>
                    <a:pt x="19" y="4"/>
                    <a:pt x="15" y="0"/>
                    <a:pt x="9" y="0"/>
                  </a:cubicBez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81"/>
                  </a:lnTo>
                  <a:lnTo>
                    <a:pt x="0" y="81"/>
                  </a:lnTo>
                  <a:cubicBezTo>
                    <a:pt x="0" y="86"/>
                    <a:pt x="4" y="90"/>
                    <a:pt x="9" y="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827977">
                <a:defRPr/>
              </a:pPr>
              <a:endParaRPr lang="en-US" sz="7196" dirty="0">
                <a:solidFill>
                  <a:srgbClr val="7F7F7F"/>
                </a:solidFill>
                <a:latin typeface="Open Sans Regular" charset="0"/>
              </a:endParaRPr>
            </a:p>
          </p:txBody>
        </p:sp>
        <p:sp>
          <p:nvSpPr>
            <p:cNvPr id="88" name="Freeform 212"/>
            <p:cNvSpPr>
              <a:spLocks noChangeArrowheads="1"/>
            </p:cNvSpPr>
            <p:nvPr/>
          </p:nvSpPr>
          <p:spPr bwMode="auto">
            <a:xfrm>
              <a:off x="9052129" y="1939088"/>
              <a:ext cx="32254" cy="169331"/>
            </a:xfrm>
            <a:custGeom>
              <a:avLst/>
              <a:gdLst>
                <a:gd name="T0" fmla="*/ 9 w 19"/>
                <a:gd name="T1" fmla="*/ 90 h 91"/>
                <a:gd name="T2" fmla="*/ 9 w 19"/>
                <a:gd name="T3" fmla="*/ 90 h 91"/>
                <a:gd name="T4" fmla="*/ 18 w 19"/>
                <a:gd name="T5" fmla="*/ 81 h 91"/>
                <a:gd name="T6" fmla="*/ 18 w 19"/>
                <a:gd name="T7" fmla="*/ 9 h 91"/>
                <a:gd name="T8" fmla="*/ 18 w 19"/>
                <a:gd name="T9" fmla="*/ 9 h 91"/>
                <a:gd name="T10" fmla="*/ 9 w 19"/>
                <a:gd name="T11" fmla="*/ 0 h 91"/>
                <a:gd name="T12" fmla="*/ 9 w 19"/>
                <a:gd name="T13" fmla="*/ 0 h 91"/>
                <a:gd name="T14" fmla="*/ 0 w 19"/>
                <a:gd name="T15" fmla="*/ 9 h 91"/>
                <a:gd name="T16" fmla="*/ 0 w 19"/>
                <a:gd name="T17" fmla="*/ 81 h 91"/>
                <a:gd name="T18" fmla="*/ 0 w 19"/>
                <a:gd name="T19" fmla="*/ 81 h 91"/>
                <a:gd name="T20" fmla="*/ 9 w 19"/>
                <a:gd name="T21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91">
                  <a:moveTo>
                    <a:pt x="9" y="90"/>
                  </a:moveTo>
                  <a:lnTo>
                    <a:pt x="9" y="90"/>
                  </a:lnTo>
                  <a:cubicBezTo>
                    <a:pt x="13" y="90"/>
                    <a:pt x="18" y="86"/>
                    <a:pt x="18" y="81"/>
                  </a:cubicBezTo>
                  <a:lnTo>
                    <a:pt x="18" y="9"/>
                  </a:lnTo>
                  <a:lnTo>
                    <a:pt x="18" y="9"/>
                  </a:lnTo>
                  <a:cubicBezTo>
                    <a:pt x="18" y="4"/>
                    <a:pt x="13" y="0"/>
                    <a:pt x="9" y="0"/>
                  </a:cubicBez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81"/>
                  </a:lnTo>
                  <a:lnTo>
                    <a:pt x="0" y="81"/>
                  </a:lnTo>
                  <a:cubicBezTo>
                    <a:pt x="0" y="86"/>
                    <a:pt x="4" y="90"/>
                    <a:pt x="9" y="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827977">
                <a:defRPr/>
              </a:pPr>
              <a:endParaRPr lang="en-US" sz="7196" dirty="0">
                <a:solidFill>
                  <a:srgbClr val="7F7F7F"/>
                </a:solidFill>
                <a:latin typeface="Open Sans Regular" charset="0"/>
              </a:endParaRPr>
            </a:p>
          </p:txBody>
        </p:sp>
        <p:sp>
          <p:nvSpPr>
            <p:cNvPr id="89" name="Freeform 213"/>
            <p:cNvSpPr>
              <a:spLocks noChangeArrowheads="1"/>
            </p:cNvSpPr>
            <p:nvPr/>
          </p:nvSpPr>
          <p:spPr bwMode="auto">
            <a:xfrm>
              <a:off x="8915052" y="1898771"/>
              <a:ext cx="32254" cy="209651"/>
            </a:xfrm>
            <a:custGeom>
              <a:avLst/>
              <a:gdLst>
                <a:gd name="T0" fmla="*/ 9 w 19"/>
                <a:gd name="T1" fmla="*/ 112 h 113"/>
                <a:gd name="T2" fmla="*/ 9 w 19"/>
                <a:gd name="T3" fmla="*/ 112 h 113"/>
                <a:gd name="T4" fmla="*/ 18 w 19"/>
                <a:gd name="T5" fmla="*/ 103 h 113"/>
                <a:gd name="T6" fmla="*/ 18 w 19"/>
                <a:gd name="T7" fmla="*/ 9 h 113"/>
                <a:gd name="T8" fmla="*/ 18 w 19"/>
                <a:gd name="T9" fmla="*/ 9 h 113"/>
                <a:gd name="T10" fmla="*/ 9 w 19"/>
                <a:gd name="T11" fmla="*/ 0 h 113"/>
                <a:gd name="T12" fmla="*/ 9 w 19"/>
                <a:gd name="T13" fmla="*/ 0 h 113"/>
                <a:gd name="T14" fmla="*/ 0 w 19"/>
                <a:gd name="T15" fmla="*/ 9 h 113"/>
                <a:gd name="T16" fmla="*/ 0 w 19"/>
                <a:gd name="T17" fmla="*/ 103 h 113"/>
                <a:gd name="T18" fmla="*/ 0 w 19"/>
                <a:gd name="T19" fmla="*/ 103 h 113"/>
                <a:gd name="T20" fmla="*/ 9 w 19"/>
                <a:gd name="T2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13">
                  <a:moveTo>
                    <a:pt x="9" y="112"/>
                  </a:moveTo>
                  <a:lnTo>
                    <a:pt x="9" y="112"/>
                  </a:lnTo>
                  <a:cubicBezTo>
                    <a:pt x="13" y="112"/>
                    <a:pt x="18" y="108"/>
                    <a:pt x="18" y="103"/>
                  </a:cubicBezTo>
                  <a:lnTo>
                    <a:pt x="18" y="9"/>
                  </a:lnTo>
                  <a:lnTo>
                    <a:pt x="18" y="9"/>
                  </a:lnTo>
                  <a:cubicBezTo>
                    <a:pt x="18" y="4"/>
                    <a:pt x="13" y="0"/>
                    <a:pt x="9" y="0"/>
                  </a:cubicBez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103"/>
                  </a:lnTo>
                  <a:lnTo>
                    <a:pt x="0" y="103"/>
                  </a:lnTo>
                  <a:cubicBezTo>
                    <a:pt x="0" y="108"/>
                    <a:pt x="4" y="112"/>
                    <a:pt x="9" y="11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827977">
                <a:defRPr/>
              </a:pPr>
              <a:endParaRPr lang="en-US" sz="7196" dirty="0">
                <a:solidFill>
                  <a:srgbClr val="7F7F7F"/>
                </a:solidFill>
                <a:latin typeface="Open Sans Regular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8698729" y="8930930"/>
            <a:ext cx="977823" cy="888932"/>
            <a:chOff x="2790820" y="6602587"/>
            <a:chExt cx="1068508" cy="971373"/>
          </a:xfrm>
          <a:solidFill>
            <a:schemeClr val="bg1"/>
          </a:solidFill>
        </p:grpSpPr>
        <p:sp>
          <p:nvSpPr>
            <p:cNvPr id="91" name="Freeform 90"/>
            <p:cNvSpPr>
              <a:spLocks noChangeArrowheads="1"/>
            </p:cNvSpPr>
            <p:nvPr/>
          </p:nvSpPr>
          <p:spPr bwMode="auto">
            <a:xfrm>
              <a:off x="2790820" y="7165984"/>
              <a:ext cx="1068508" cy="407976"/>
            </a:xfrm>
            <a:custGeom>
              <a:avLst/>
              <a:gdLst>
                <a:gd name="T0" fmla="*/ 18 w 484"/>
                <a:gd name="T1" fmla="*/ 165 h 184"/>
                <a:gd name="T2" fmla="*/ 18 w 484"/>
                <a:gd name="T3" fmla="*/ 165 h 184"/>
                <a:gd name="T4" fmla="*/ 116 w 484"/>
                <a:gd name="T5" fmla="*/ 22 h 184"/>
                <a:gd name="T6" fmla="*/ 116 w 484"/>
                <a:gd name="T7" fmla="*/ 22 h 184"/>
                <a:gd name="T8" fmla="*/ 242 w 484"/>
                <a:gd name="T9" fmla="*/ 92 h 184"/>
                <a:gd name="T10" fmla="*/ 242 w 484"/>
                <a:gd name="T11" fmla="*/ 92 h 184"/>
                <a:gd name="T12" fmla="*/ 369 w 484"/>
                <a:gd name="T13" fmla="*/ 22 h 184"/>
                <a:gd name="T14" fmla="*/ 369 w 484"/>
                <a:gd name="T15" fmla="*/ 22 h 184"/>
                <a:gd name="T16" fmla="*/ 465 w 484"/>
                <a:gd name="T17" fmla="*/ 165 h 184"/>
                <a:gd name="T18" fmla="*/ 18 w 484"/>
                <a:gd name="T19" fmla="*/ 165 h 184"/>
                <a:gd name="T20" fmla="*/ 369 w 484"/>
                <a:gd name="T21" fmla="*/ 2 h 184"/>
                <a:gd name="T22" fmla="*/ 369 w 484"/>
                <a:gd name="T23" fmla="*/ 2 h 184"/>
                <a:gd name="T24" fmla="*/ 357 w 484"/>
                <a:gd name="T25" fmla="*/ 7 h 184"/>
                <a:gd name="T26" fmla="*/ 357 w 484"/>
                <a:gd name="T27" fmla="*/ 7 h 184"/>
                <a:gd name="T28" fmla="*/ 242 w 484"/>
                <a:gd name="T29" fmla="*/ 74 h 184"/>
                <a:gd name="T30" fmla="*/ 242 w 484"/>
                <a:gd name="T31" fmla="*/ 74 h 184"/>
                <a:gd name="T32" fmla="*/ 126 w 484"/>
                <a:gd name="T33" fmla="*/ 7 h 184"/>
                <a:gd name="T34" fmla="*/ 126 w 484"/>
                <a:gd name="T35" fmla="*/ 7 h 184"/>
                <a:gd name="T36" fmla="*/ 114 w 484"/>
                <a:gd name="T37" fmla="*/ 2 h 184"/>
                <a:gd name="T38" fmla="*/ 114 w 484"/>
                <a:gd name="T39" fmla="*/ 2 h 184"/>
                <a:gd name="T40" fmla="*/ 0 w 484"/>
                <a:gd name="T41" fmla="*/ 173 h 184"/>
                <a:gd name="T42" fmla="*/ 0 w 484"/>
                <a:gd name="T43" fmla="*/ 173 h 184"/>
                <a:gd name="T44" fmla="*/ 2 w 484"/>
                <a:gd name="T45" fmla="*/ 179 h 184"/>
                <a:gd name="T46" fmla="*/ 2 w 484"/>
                <a:gd name="T47" fmla="*/ 179 h 184"/>
                <a:gd name="T48" fmla="*/ 9 w 484"/>
                <a:gd name="T49" fmla="*/ 183 h 184"/>
                <a:gd name="T50" fmla="*/ 475 w 484"/>
                <a:gd name="T51" fmla="*/ 183 h 184"/>
                <a:gd name="T52" fmla="*/ 475 w 484"/>
                <a:gd name="T53" fmla="*/ 183 h 184"/>
                <a:gd name="T54" fmla="*/ 481 w 484"/>
                <a:gd name="T55" fmla="*/ 179 h 184"/>
                <a:gd name="T56" fmla="*/ 481 w 484"/>
                <a:gd name="T57" fmla="*/ 179 h 184"/>
                <a:gd name="T58" fmla="*/ 483 w 484"/>
                <a:gd name="T59" fmla="*/ 173 h 184"/>
                <a:gd name="T60" fmla="*/ 483 w 484"/>
                <a:gd name="T61" fmla="*/ 173 h 184"/>
                <a:gd name="T62" fmla="*/ 369 w 484"/>
                <a:gd name="T63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4" h="184">
                  <a:moveTo>
                    <a:pt x="18" y="165"/>
                  </a:moveTo>
                  <a:lnTo>
                    <a:pt x="18" y="165"/>
                  </a:lnTo>
                  <a:cubicBezTo>
                    <a:pt x="20" y="139"/>
                    <a:pt x="34" y="63"/>
                    <a:pt x="116" y="22"/>
                  </a:cubicBezTo>
                  <a:lnTo>
                    <a:pt x="116" y="22"/>
                  </a:lnTo>
                  <a:cubicBezTo>
                    <a:pt x="143" y="65"/>
                    <a:pt x="191" y="92"/>
                    <a:pt x="242" y="92"/>
                  </a:cubicBezTo>
                  <a:lnTo>
                    <a:pt x="242" y="92"/>
                  </a:lnTo>
                  <a:cubicBezTo>
                    <a:pt x="293" y="92"/>
                    <a:pt x="342" y="65"/>
                    <a:pt x="369" y="22"/>
                  </a:cubicBezTo>
                  <a:lnTo>
                    <a:pt x="369" y="22"/>
                  </a:lnTo>
                  <a:cubicBezTo>
                    <a:pt x="449" y="63"/>
                    <a:pt x="463" y="139"/>
                    <a:pt x="465" y="165"/>
                  </a:cubicBezTo>
                  <a:lnTo>
                    <a:pt x="18" y="165"/>
                  </a:lnTo>
                  <a:close/>
                  <a:moveTo>
                    <a:pt x="369" y="2"/>
                  </a:moveTo>
                  <a:lnTo>
                    <a:pt x="369" y="2"/>
                  </a:lnTo>
                  <a:cubicBezTo>
                    <a:pt x="365" y="0"/>
                    <a:pt x="360" y="2"/>
                    <a:pt x="357" y="7"/>
                  </a:cubicBezTo>
                  <a:lnTo>
                    <a:pt x="357" y="7"/>
                  </a:lnTo>
                  <a:cubicBezTo>
                    <a:pt x="334" y="49"/>
                    <a:pt x="289" y="74"/>
                    <a:pt x="242" y="74"/>
                  </a:cubicBezTo>
                  <a:lnTo>
                    <a:pt x="242" y="74"/>
                  </a:lnTo>
                  <a:cubicBezTo>
                    <a:pt x="194" y="74"/>
                    <a:pt x="150" y="49"/>
                    <a:pt x="126" y="7"/>
                  </a:cubicBezTo>
                  <a:lnTo>
                    <a:pt x="126" y="7"/>
                  </a:lnTo>
                  <a:cubicBezTo>
                    <a:pt x="124" y="2"/>
                    <a:pt x="119" y="0"/>
                    <a:pt x="114" y="2"/>
                  </a:cubicBezTo>
                  <a:lnTo>
                    <a:pt x="114" y="2"/>
                  </a:lnTo>
                  <a:cubicBezTo>
                    <a:pt x="1" y="54"/>
                    <a:pt x="0" y="172"/>
                    <a:pt x="0" y="173"/>
                  </a:cubicBezTo>
                  <a:lnTo>
                    <a:pt x="0" y="173"/>
                  </a:lnTo>
                  <a:cubicBezTo>
                    <a:pt x="0" y="177"/>
                    <a:pt x="1" y="178"/>
                    <a:pt x="2" y="179"/>
                  </a:cubicBezTo>
                  <a:lnTo>
                    <a:pt x="2" y="179"/>
                  </a:lnTo>
                  <a:cubicBezTo>
                    <a:pt x="4" y="181"/>
                    <a:pt x="6" y="183"/>
                    <a:pt x="9" y="183"/>
                  </a:cubicBezTo>
                  <a:lnTo>
                    <a:pt x="475" y="183"/>
                  </a:lnTo>
                  <a:lnTo>
                    <a:pt x="475" y="183"/>
                  </a:lnTo>
                  <a:cubicBezTo>
                    <a:pt x="477" y="183"/>
                    <a:pt x="479" y="181"/>
                    <a:pt x="481" y="179"/>
                  </a:cubicBezTo>
                  <a:lnTo>
                    <a:pt x="481" y="179"/>
                  </a:lnTo>
                  <a:cubicBezTo>
                    <a:pt x="483" y="178"/>
                    <a:pt x="483" y="177"/>
                    <a:pt x="483" y="173"/>
                  </a:cubicBezTo>
                  <a:lnTo>
                    <a:pt x="483" y="173"/>
                  </a:lnTo>
                  <a:cubicBezTo>
                    <a:pt x="483" y="172"/>
                    <a:pt x="482" y="54"/>
                    <a:pt x="369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827977">
                <a:defRPr/>
              </a:pPr>
              <a:endParaRPr lang="en-US" sz="7196" dirty="0">
                <a:solidFill>
                  <a:srgbClr val="7F7F7F"/>
                </a:solidFill>
                <a:latin typeface="Open Sans Regular" charset="0"/>
              </a:endParaRPr>
            </a:p>
          </p:txBody>
        </p:sp>
        <p:sp>
          <p:nvSpPr>
            <p:cNvPr id="92" name="Freeform 91"/>
            <p:cNvSpPr>
              <a:spLocks noChangeArrowheads="1"/>
            </p:cNvSpPr>
            <p:nvPr/>
          </p:nvSpPr>
          <p:spPr bwMode="auto">
            <a:xfrm>
              <a:off x="3101657" y="6602587"/>
              <a:ext cx="446830" cy="660533"/>
            </a:xfrm>
            <a:custGeom>
              <a:avLst/>
              <a:gdLst>
                <a:gd name="T0" fmla="*/ 18 w 204"/>
                <a:gd name="T1" fmla="*/ 102 h 299"/>
                <a:gd name="T2" fmla="*/ 18 w 204"/>
                <a:gd name="T3" fmla="*/ 102 h 299"/>
                <a:gd name="T4" fmla="*/ 102 w 204"/>
                <a:gd name="T5" fmla="*/ 18 h 299"/>
                <a:gd name="T6" fmla="*/ 102 w 204"/>
                <a:gd name="T7" fmla="*/ 18 h 299"/>
                <a:gd name="T8" fmla="*/ 187 w 204"/>
                <a:gd name="T9" fmla="*/ 102 h 299"/>
                <a:gd name="T10" fmla="*/ 187 w 204"/>
                <a:gd name="T11" fmla="*/ 196 h 299"/>
                <a:gd name="T12" fmla="*/ 187 w 204"/>
                <a:gd name="T13" fmla="*/ 196 h 299"/>
                <a:gd name="T14" fmla="*/ 102 w 204"/>
                <a:gd name="T15" fmla="*/ 280 h 299"/>
                <a:gd name="T16" fmla="*/ 102 w 204"/>
                <a:gd name="T17" fmla="*/ 280 h 299"/>
                <a:gd name="T18" fmla="*/ 18 w 204"/>
                <a:gd name="T19" fmla="*/ 196 h 299"/>
                <a:gd name="T20" fmla="*/ 18 w 204"/>
                <a:gd name="T21" fmla="*/ 102 h 299"/>
                <a:gd name="T22" fmla="*/ 102 w 204"/>
                <a:gd name="T23" fmla="*/ 298 h 299"/>
                <a:gd name="T24" fmla="*/ 102 w 204"/>
                <a:gd name="T25" fmla="*/ 298 h 299"/>
                <a:gd name="T26" fmla="*/ 203 w 204"/>
                <a:gd name="T27" fmla="*/ 196 h 299"/>
                <a:gd name="T28" fmla="*/ 203 w 204"/>
                <a:gd name="T29" fmla="*/ 102 h 299"/>
                <a:gd name="T30" fmla="*/ 203 w 204"/>
                <a:gd name="T31" fmla="*/ 102 h 299"/>
                <a:gd name="T32" fmla="*/ 102 w 204"/>
                <a:gd name="T33" fmla="*/ 0 h 299"/>
                <a:gd name="T34" fmla="*/ 102 w 204"/>
                <a:gd name="T35" fmla="*/ 0 h 299"/>
                <a:gd name="T36" fmla="*/ 0 w 204"/>
                <a:gd name="T37" fmla="*/ 102 h 299"/>
                <a:gd name="T38" fmla="*/ 0 w 204"/>
                <a:gd name="T39" fmla="*/ 196 h 299"/>
                <a:gd name="T40" fmla="*/ 0 w 204"/>
                <a:gd name="T41" fmla="*/ 196 h 299"/>
                <a:gd name="T42" fmla="*/ 102 w 204"/>
                <a:gd name="T43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4" h="299">
                  <a:moveTo>
                    <a:pt x="18" y="102"/>
                  </a:moveTo>
                  <a:lnTo>
                    <a:pt x="18" y="102"/>
                  </a:lnTo>
                  <a:cubicBezTo>
                    <a:pt x="18" y="56"/>
                    <a:pt x="55" y="18"/>
                    <a:pt x="102" y="18"/>
                  </a:cubicBezTo>
                  <a:lnTo>
                    <a:pt x="102" y="18"/>
                  </a:lnTo>
                  <a:cubicBezTo>
                    <a:pt x="148" y="18"/>
                    <a:pt x="187" y="56"/>
                    <a:pt x="187" y="102"/>
                  </a:cubicBezTo>
                  <a:lnTo>
                    <a:pt x="187" y="196"/>
                  </a:lnTo>
                  <a:lnTo>
                    <a:pt x="187" y="196"/>
                  </a:lnTo>
                  <a:cubicBezTo>
                    <a:pt x="187" y="242"/>
                    <a:pt x="148" y="280"/>
                    <a:pt x="102" y="280"/>
                  </a:cubicBezTo>
                  <a:lnTo>
                    <a:pt x="102" y="280"/>
                  </a:lnTo>
                  <a:cubicBezTo>
                    <a:pt x="55" y="280"/>
                    <a:pt x="18" y="242"/>
                    <a:pt x="18" y="196"/>
                  </a:cubicBezTo>
                  <a:lnTo>
                    <a:pt x="18" y="102"/>
                  </a:lnTo>
                  <a:close/>
                  <a:moveTo>
                    <a:pt x="102" y="298"/>
                  </a:moveTo>
                  <a:lnTo>
                    <a:pt x="102" y="298"/>
                  </a:lnTo>
                  <a:cubicBezTo>
                    <a:pt x="158" y="298"/>
                    <a:pt x="203" y="251"/>
                    <a:pt x="203" y="196"/>
                  </a:cubicBezTo>
                  <a:lnTo>
                    <a:pt x="203" y="102"/>
                  </a:lnTo>
                  <a:lnTo>
                    <a:pt x="203" y="102"/>
                  </a:lnTo>
                  <a:cubicBezTo>
                    <a:pt x="203" y="46"/>
                    <a:pt x="158" y="0"/>
                    <a:pt x="102" y="0"/>
                  </a:cubicBezTo>
                  <a:lnTo>
                    <a:pt x="102" y="0"/>
                  </a:lnTo>
                  <a:cubicBezTo>
                    <a:pt x="46" y="0"/>
                    <a:pt x="0" y="46"/>
                    <a:pt x="0" y="102"/>
                  </a:cubicBezTo>
                  <a:lnTo>
                    <a:pt x="0" y="196"/>
                  </a:lnTo>
                  <a:lnTo>
                    <a:pt x="0" y="196"/>
                  </a:lnTo>
                  <a:cubicBezTo>
                    <a:pt x="0" y="251"/>
                    <a:pt x="46" y="298"/>
                    <a:pt x="102" y="2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827977">
                <a:defRPr/>
              </a:pPr>
              <a:endParaRPr lang="en-US" sz="7196" dirty="0">
                <a:solidFill>
                  <a:srgbClr val="7F7F7F"/>
                </a:solidFill>
                <a:latin typeface="Open Sans Regular" charset="0"/>
              </a:endParaRPr>
            </a:p>
          </p:txBody>
        </p:sp>
      </p:grpSp>
      <p:sp>
        <p:nvSpPr>
          <p:cNvPr id="93" name="Freeform 92"/>
          <p:cNvSpPr/>
          <p:nvPr/>
        </p:nvSpPr>
        <p:spPr>
          <a:xfrm>
            <a:off x="7622404" y="4279216"/>
            <a:ext cx="584700" cy="58470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971" tIns="457971" rIns="457971" bIns="457971" numCol="1" spcCol="1270" anchor="ctr" anchorCtr="0">
            <a:noAutofit/>
          </a:bodyPr>
          <a:lstStyle/>
          <a:p>
            <a:pPr algn="ctr" defTabSz="2266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5099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9361905" y="7253729"/>
            <a:ext cx="584700" cy="58470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971" tIns="457971" rIns="457971" bIns="457971" numCol="1" spcCol="1270" anchor="ctr" anchorCtr="0">
            <a:noAutofit/>
          </a:bodyPr>
          <a:lstStyle/>
          <a:p>
            <a:pPr algn="ctr" defTabSz="2266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5099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7577812" y="10277119"/>
            <a:ext cx="584700" cy="58470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971" tIns="457971" rIns="457971" bIns="457971" numCol="1" spcCol="1270" anchor="ctr" anchorCtr="0">
            <a:noAutofit/>
          </a:bodyPr>
          <a:lstStyle/>
          <a:p>
            <a:pPr algn="ctr" defTabSz="2266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5099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4264121" y="10285289"/>
            <a:ext cx="584700" cy="58470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971" tIns="457971" rIns="457971" bIns="457971" numCol="1" spcCol="1270" anchor="ctr" anchorCtr="0">
            <a:noAutofit/>
          </a:bodyPr>
          <a:lstStyle/>
          <a:p>
            <a:pPr algn="ctr" defTabSz="2266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5099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2501836" y="7298321"/>
            <a:ext cx="584700" cy="58470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971" tIns="457971" rIns="457971" bIns="457971" numCol="1" spcCol="1270" anchor="ctr" anchorCtr="0">
            <a:noAutofit/>
          </a:bodyPr>
          <a:lstStyle/>
          <a:p>
            <a:pPr algn="ctr" defTabSz="2266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5099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4331010" y="4204221"/>
            <a:ext cx="584700" cy="584700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971" tIns="457971" rIns="457971" bIns="457971" numCol="1" spcCol="1270" anchor="ctr" anchorCtr="0">
            <a:noAutofit/>
          </a:bodyPr>
          <a:lstStyle/>
          <a:p>
            <a:pPr algn="ctr" defTabSz="2266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5099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073747" y="6229604"/>
            <a:ext cx="6375759" cy="341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7977">
              <a:defRPr/>
            </a:pPr>
            <a:r>
              <a:rPr lang="sk-SK" sz="7198" b="1" dirty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Rozšírenie predmetu úpravy</a:t>
            </a:r>
            <a:endParaRPr lang="en-US" sz="7198" b="1" dirty="0">
              <a:solidFill>
                <a:srgbClr val="000000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2920291" y="11080857"/>
            <a:ext cx="9139040" cy="5538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827977">
              <a:defRPr/>
            </a:pPr>
            <a:r>
              <a:rPr lang="sk-SK" sz="2999" b="1" dirty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Otvorené údaje </a:t>
            </a:r>
            <a:r>
              <a:rPr lang="sk-SK" sz="2999" dirty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– dátový prvok a CDM, Zoznam DP</a:t>
            </a:r>
            <a:endParaRPr lang="en-US" sz="2999" dirty="0">
              <a:solidFill>
                <a:srgbClr val="000000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102" name="Subtitle 2"/>
          <p:cNvSpPr txBox="1">
            <a:spLocks/>
          </p:cNvSpPr>
          <p:nvPr/>
        </p:nvSpPr>
        <p:spPr>
          <a:xfrm>
            <a:off x="12809773" y="11480086"/>
            <a:ext cx="10726178" cy="71193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174728">
              <a:lnSpc>
                <a:spcPts val="4299"/>
              </a:lnSpc>
              <a:defRPr/>
            </a:pPr>
            <a:r>
              <a:rPr lang="sk-SK" sz="2699" dirty="0">
                <a:latin typeface="Open Sans" charset="0"/>
                <a:ea typeface="Open Sans" charset="0"/>
                <a:cs typeface="Open Sans" charset="0"/>
              </a:rPr>
              <a:t>Povinné subjekty – rozsah povinností</a:t>
            </a:r>
            <a:r>
              <a:rPr lang="en-US" sz="2699" dirty="0">
                <a:latin typeface="Open Sans" charset="0"/>
                <a:ea typeface="Open Sans" charset="0"/>
                <a:cs typeface="Open Sans" charset="0"/>
              </a:rPr>
              <a:t>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2920291" y="9534730"/>
            <a:ext cx="3389069" cy="5538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827977">
              <a:defRPr/>
            </a:pPr>
            <a:r>
              <a:rPr lang="sk-SK" sz="2999" b="1" dirty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Referenčné údaje</a:t>
            </a:r>
            <a:endParaRPr lang="en-US" sz="2999" b="1" dirty="0">
              <a:solidFill>
                <a:srgbClr val="000000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104" name="Subtitle 2"/>
          <p:cNvSpPr txBox="1">
            <a:spLocks/>
          </p:cNvSpPr>
          <p:nvPr/>
        </p:nvSpPr>
        <p:spPr>
          <a:xfrm>
            <a:off x="12809773" y="9933959"/>
            <a:ext cx="10726178" cy="1050300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174728">
              <a:lnSpc>
                <a:spcPct val="100000"/>
              </a:lnSpc>
              <a:defRPr/>
            </a:pPr>
            <a:r>
              <a:rPr lang="sk-SK" sz="2699" dirty="0">
                <a:latin typeface="Open Sans" charset="0"/>
                <a:ea typeface="Open Sans" charset="0"/>
                <a:cs typeface="Open Sans" charset="0"/>
              </a:rPr>
              <a:t>Zo zákona č. 305/2013 Z. z.; Oprava chybných údajov; </a:t>
            </a:r>
            <a:r>
              <a:rPr lang="sk-SK" sz="2699" dirty="0" err="1">
                <a:latin typeface="Open Sans" charset="0"/>
                <a:ea typeface="Open Sans" charset="0"/>
                <a:cs typeface="Open Sans" charset="0"/>
              </a:rPr>
              <a:t>MetaIS</a:t>
            </a:r>
            <a:r>
              <a:rPr lang="sk-SK" sz="2699" dirty="0">
                <a:latin typeface="Open Sans" charset="0"/>
                <a:ea typeface="Open Sans" charset="0"/>
                <a:cs typeface="Open Sans" charset="0"/>
              </a:rPr>
              <a:t>; stotožňovanie – dôvod na výmaz PO </a:t>
            </a:r>
            <a:r>
              <a:rPr lang="en-US" sz="2699" dirty="0">
                <a:latin typeface="Open Sans" charset="0"/>
                <a:ea typeface="Open Sans" charset="0"/>
                <a:cs typeface="Open Sans" charset="0"/>
              </a:rPr>
              <a:t>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2920291" y="4945767"/>
            <a:ext cx="8465557" cy="5538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827977">
              <a:defRPr/>
            </a:pPr>
            <a:r>
              <a:rPr lang="sk-SK" sz="2999" b="1" dirty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O</a:t>
            </a:r>
            <a:r>
              <a:rPr lang="en-US" sz="2999" b="1" dirty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právnenia a povinnosti dátového kurátora</a:t>
            </a:r>
          </a:p>
        </p:txBody>
      </p:sp>
      <p:sp>
        <p:nvSpPr>
          <p:cNvPr id="110" name="Subtitle 2"/>
          <p:cNvSpPr txBox="1">
            <a:spLocks/>
          </p:cNvSpPr>
          <p:nvPr/>
        </p:nvSpPr>
        <p:spPr>
          <a:xfrm>
            <a:off x="12870733" y="5420184"/>
            <a:ext cx="10726178" cy="1631869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defRPr/>
            </a:pPr>
            <a:r>
              <a:rPr lang="sk-SK" sz="2699" dirty="0">
                <a:latin typeface="Open Sans" charset="0"/>
                <a:ea typeface="Open Sans" charset="0"/>
                <a:cs typeface="Open Sans" charset="0"/>
              </a:rPr>
              <a:t>Menovanie – </a:t>
            </a:r>
            <a:r>
              <a:rPr lang="sk-SK" sz="2699" u="sng" dirty="0">
                <a:latin typeface="Open Sans" charset="0"/>
                <a:ea typeface="Open Sans" charset="0"/>
                <a:cs typeface="Open Sans" charset="0"/>
              </a:rPr>
              <a:t>oblig/</a:t>
            </a:r>
            <a:r>
              <a:rPr lang="sk-SK" sz="2699" u="sng" dirty="0" err="1">
                <a:latin typeface="Open Sans" charset="0"/>
                <a:ea typeface="Open Sans" charset="0"/>
                <a:cs typeface="Open Sans" charset="0"/>
              </a:rPr>
              <a:t>fakult</a:t>
            </a:r>
            <a:r>
              <a:rPr lang="sk-SK" sz="2699" u="sng" dirty="0">
                <a:latin typeface="Open Sans" charset="0"/>
                <a:ea typeface="Open Sans" charset="0"/>
                <a:cs typeface="Open Sans" charset="0"/>
              </a:rPr>
              <a:t>,</a:t>
            </a:r>
            <a:r>
              <a:rPr lang="sk-SK" sz="2699" dirty="0">
                <a:latin typeface="Open Sans" charset="0"/>
                <a:ea typeface="Open Sans" charset="0"/>
                <a:cs typeface="Open Sans" charset="0"/>
              </a:rPr>
              <a:t> prístup ku kategóriám údajov </a:t>
            </a:r>
          </a:p>
          <a:p>
            <a:pPr lvl="0" algn="l">
              <a:lnSpc>
                <a:spcPct val="100000"/>
              </a:lnSpc>
              <a:defRPr/>
            </a:pPr>
            <a:r>
              <a:rPr lang="sk-SK" sz="2699" dirty="0">
                <a:latin typeface="Open Sans" charset="0"/>
                <a:ea typeface="Open Sans" charset="0"/>
                <a:cs typeface="Open Sans" charset="0"/>
              </a:rPr>
              <a:t>a dátová kvalita </a:t>
            </a:r>
          </a:p>
          <a:p>
            <a:pPr lvl="0" algn="l">
              <a:lnSpc>
                <a:spcPct val="100000"/>
              </a:lnSpc>
              <a:defRPr/>
            </a:pPr>
            <a:endParaRPr lang="en-US" sz="2699" dirty="0">
              <a:solidFill>
                <a:srgbClr val="7F7F7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2920290" y="3329795"/>
            <a:ext cx="4938186" cy="5538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827977">
              <a:defRPr/>
            </a:pPr>
            <a:r>
              <a:rPr lang="sk-SK" sz="2999" b="1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A</a:t>
            </a:r>
            <a:r>
              <a:rPr lang="en-US" sz="2999" b="1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nalytické jednotky</a:t>
            </a:r>
            <a:endParaRPr lang="en-US" sz="2999" b="1" dirty="0">
              <a:solidFill>
                <a:srgbClr val="000000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112" name="Subtitle 2"/>
          <p:cNvSpPr txBox="1">
            <a:spLocks/>
          </p:cNvSpPr>
          <p:nvPr/>
        </p:nvSpPr>
        <p:spPr>
          <a:xfrm>
            <a:off x="12809773" y="3813095"/>
            <a:ext cx="10726178" cy="1133399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defRPr/>
            </a:pPr>
            <a:r>
              <a:rPr lang="sk-SK" sz="2699" dirty="0">
                <a:latin typeface="Open Sans" charset="0"/>
                <a:ea typeface="Open Sans" charset="0"/>
                <a:cs typeface="Open Sans" charset="0"/>
              </a:rPr>
              <a:t>Proces zápisu do Vestníka, oprávnenia a povinnosti,</a:t>
            </a:r>
          </a:p>
          <a:p>
            <a:pPr lvl="0" algn="l">
              <a:lnSpc>
                <a:spcPct val="100000"/>
              </a:lnSpc>
              <a:defRPr/>
            </a:pPr>
            <a:r>
              <a:rPr lang="sk-SK" sz="2699" dirty="0">
                <a:latin typeface="Open Sans" charset="0"/>
                <a:ea typeface="Open Sans" charset="0"/>
                <a:cs typeface="Open Sans" charset="0"/>
              </a:rPr>
              <a:t>doplnenie organizácií s výskumom a VŠ</a:t>
            </a:r>
            <a:endParaRPr lang="en-US" sz="2699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2923646" y="8077803"/>
            <a:ext cx="3583032" cy="5538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827977">
              <a:defRPr/>
            </a:pPr>
            <a:r>
              <a:rPr lang="sk-SK" sz="2999" b="1" dirty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Základné číselníky</a:t>
            </a:r>
            <a:endParaRPr lang="en-US" sz="2999" b="1" dirty="0">
              <a:solidFill>
                <a:srgbClr val="000000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114" name="Subtitle 2"/>
          <p:cNvSpPr txBox="1">
            <a:spLocks/>
          </p:cNvSpPr>
          <p:nvPr/>
        </p:nvSpPr>
        <p:spPr>
          <a:xfrm>
            <a:off x="12809773" y="8453739"/>
            <a:ext cx="10726178" cy="1548769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174728">
              <a:lnSpc>
                <a:spcPct val="100000"/>
              </a:lnSpc>
              <a:defRPr/>
            </a:pPr>
            <a:r>
              <a:rPr lang="sk-SK" sz="2699" dirty="0">
                <a:latin typeface="Open Sans" charset="0"/>
                <a:ea typeface="Open Sans" charset="0"/>
                <a:cs typeface="Open Sans" charset="0"/>
              </a:rPr>
              <a:t>Zo zákona č. 95/2019 Z. z. o ITVS; Plán vyhlasovania ZČ, Návrh na vyhlásenie ZČ – </a:t>
            </a:r>
            <a:r>
              <a:rPr lang="sk-SK" sz="2699" dirty="0" err="1">
                <a:latin typeface="Open Sans" charset="0"/>
                <a:ea typeface="Open Sans" charset="0"/>
                <a:cs typeface="Open Sans" charset="0"/>
              </a:rPr>
              <a:t>MetaIS</a:t>
            </a:r>
            <a:r>
              <a:rPr lang="sk-SK" sz="2699" dirty="0">
                <a:latin typeface="Open Sans" charset="0"/>
                <a:ea typeface="Open Sans" charset="0"/>
                <a:cs typeface="Open Sans" charset="0"/>
              </a:rPr>
              <a:t>, sprístupňovanie cez CSRÚ </a:t>
            </a:r>
          </a:p>
          <a:p>
            <a:pPr algn="l" defTabSz="2174728">
              <a:lnSpc>
                <a:spcPct val="100000"/>
              </a:lnSpc>
              <a:defRPr/>
            </a:pPr>
            <a:r>
              <a:rPr lang="sk-SK" sz="2699" dirty="0">
                <a:solidFill>
                  <a:srgbClr val="7F7F7F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endParaRPr lang="en-US" sz="2699" dirty="0">
              <a:solidFill>
                <a:srgbClr val="7F7F7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2920290" y="6423194"/>
            <a:ext cx="3756238" cy="5538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827977">
              <a:defRPr/>
            </a:pPr>
            <a:r>
              <a:rPr lang="sk-SK" sz="2999" b="1" dirty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M</a:t>
            </a:r>
            <a:r>
              <a:rPr lang="en-US" sz="2999" b="1" dirty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oje údaje</a:t>
            </a:r>
          </a:p>
        </p:txBody>
      </p:sp>
      <p:sp>
        <p:nvSpPr>
          <p:cNvPr id="46" name="Freeform 45"/>
          <p:cNvSpPr/>
          <p:nvPr/>
        </p:nvSpPr>
        <p:spPr>
          <a:xfrm flipV="1">
            <a:off x="12339052" y="9711233"/>
            <a:ext cx="165649" cy="165649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971" tIns="457971" rIns="457971" bIns="457971" numCol="1" spcCol="1270" anchor="ctr" anchorCtr="0">
            <a:noAutofit/>
          </a:bodyPr>
          <a:lstStyle/>
          <a:p>
            <a:pPr algn="ctr" defTabSz="2266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5099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47" name="Freeform 46"/>
          <p:cNvSpPr/>
          <p:nvPr/>
        </p:nvSpPr>
        <p:spPr>
          <a:xfrm flipV="1">
            <a:off x="12339052" y="11240244"/>
            <a:ext cx="165649" cy="165649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971" tIns="457971" rIns="457971" bIns="457971" numCol="1" spcCol="1270" anchor="ctr" anchorCtr="0">
            <a:noAutofit/>
          </a:bodyPr>
          <a:lstStyle/>
          <a:p>
            <a:pPr algn="ctr" defTabSz="2266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5099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49" name="Freeform 48"/>
          <p:cNvSpPr/>
          <p:nvPr/>
        </p:nvSpPr>
        <p:spPr>
          <a:xfrm flipV="1">
            <a:off x="12339052" y="8231992"/>
            <a:ext cx="165649" cy="165649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971" tIns="457971" rIns="457971" bIns="457971" numCol="1" spcCol="1270" anchor="ctr" anchorCtr="0">
            <a:noAutofit/>
          </a:bodyPr>
          <a:lstStyle/>
          <a:p>
            <a:pPr algn="ctr" defTabSz="2266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5099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50" name="Freeform 49"/>
          <p:cNvSpPr/>
          <p:nvPr/>
        </p:nvSpPr>
        <p:spPr>
          <a:xfrm flipV="1">
            <a:off x="12339052" y="5154104"/>
            <a:ext cx="165649" cy="165649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971" tIns="457971" rIns="457971" bIns="457971" numCol="1" spcCol="1270" anchor="ctr" anchorCtr="0">
            <a:noAutofit/>
          </a:bodyPr>
          <a:lstStyle/>
          <a:p>
            <a:pPr algn="ctr" defTabSz="2266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5099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51" name="Freeform 50"/>
          <p:cNvSpPr/>
          <p:nvPr/>
        </p:nvSpPr>
        <p:spPr>
          <a:xfrm flipV="1">
            <a:off x="12339052" y="6683115"/>
            <a:ext cx="165649" cy="165649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971" tIns="457971" rIns="457971" bIns="457971" numCol="1" spcCol="1270" anchor="ctr" anchorCtr="0">
            <a:noAutofit/>
          </a:bodyPr>
          <a:lstStyle/>
          <a:p>
            <a:pPr algn="ctr" defTabSz="2266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5099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52" name="Freeform 51"/>
          <p:cNvSpPr/>
          <p:nvPr/>
        </p:nvSpPr>
        <p:spPr>
          <a:xfrm flipV="1">
            <a:off x="12339052" y="3607977"/>
            <a:ext cx="165649" cy="165649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971" tIns="457971" rIns="457971" bIns="457971" numCol="1" spcCol="1270" anchor="ctr" anchorCtr="0">
            <a:noAutofit/>
          </a:bodyPr>
          <a:lstStyle/>
          <a:p>
            <a:pPr algn="ctr" defTabSz="22663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5099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3006852" y="6956975"/>
            <a:ext cx="9204274" cy="92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699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Spôsob sprístupňovania, </a:t>
            </a:r>
          </a:p>
          <a:p>
            <a:r>
              <a:rPr lang="sk-SK" sz="2699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Plán vyhlasovania, prepojenie s konceptom GDPR </a:t>
            </a:r>
            <a:endParaRPr lang="sk-SK" sz="2699" dirty="0">
              <a:solidFill>
                <a:schemeClr val="tx2"/>
              </a:solidFill>
            </a:endParaRPr>
          </a:p>
        </p:txBody>
      </p:sp>
      <p:sp>
        <p:nvSpPr>
          <p:cNvPr id="53" name="BlokTextu 52"/>
          <p:cNvSpPr txBox="1"/>
          <p:nvPr/>
        </p:nvSpPr>
        <p:spPr>
          <a:xfrm>
            <a:off x="6338393" y="481609"/>
            <a:ext cx="113731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dirty="0" smtClean="0">
                <a:solidFill>
                  <a:schemeClr val="accent4">
                    <a:lumMod val="75000"/>
                  </a:schemeClr>
                </a:solidFill>
              </a:rPr>
              <a:t>1. Koncept referenčných údajov</a:t>
            </a:r>
            <a:endParaRPr lang="sk-SK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4" name="BlokTextu 53"/>
          <p:cNvSpPr txBox="1"/>
          <p:nvPr/>
        </p:nvSpPr>
        <p:spPr>
          <a:xfrm>
            <a:off x="2430880" y="1762725"/>
            <a:ext cx="19188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lvl="0" indent="-571500">
              <a:buFont typeface="Courier New" panose="02070309020205020404" pitchFamily="49" charset="0"/>
              <a:buChar char="o"/>
            </a:pPr>
            <a:r>
              <a:rPr lang="sk-SK" sz="4400" b="1" dirty="0" smtClean="0">
                <a:solidFill>
                  <a:schemeClr val="tx2"/>
                </a:solidFill>
              </a:rPr>
              <a:t>Návrh Zákona </a:t>
            </a:r>
            <a:r>
              <a:rPr lang="sk-SK" sz="4400" b="1" dirty="0">
                <a:solidFill>
                  <a:schemeClr val="tx2"/>
                </a:solidFill>
              </a:rPr>
              <a:t>o </a:t>
            </a:r>
            <a:r>
              <a:rPr lang="sk-SK" sz="4400" b="1" dirty="0" smtClean="0">
                <a:solidFill>
                  <a:schemeClr val="tx2"/>
                </a:solidFill>
              </a:rPr>
              <a:t>údajoch – pripravované zmeny </a:t>
            </a:r>
            <a:r>
              <a:rPr lang="sk-SK" sz="4400" b="1" dirty="0">
                <a:solidFill>
                  <a:schemeClr val="tx2"/>
                </a:solidFill>
              </a:rPr>
              <a:t>voči aktuálne platnej </a:t>
            </a:r>
            <a:r>
              <a:rPr lang="sk-SK" sz="4400" b="1" dirty="0" smtClean="0">
                <a:solidFill>
                  <a:schemeClr val="tx2"/>
                </a:solidFill>
              </a:rPr>
              <a:t>legislatíve</a:t>
            </a:r>
            <a:endParaRPr lang="sk-SK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50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363216" y="592011"/>
            <a:ext cx="112447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dirty="0" smtClean="0">
                <a:solidFill>
                  <a:schemeClr val="accent4">
                    <a:lumMod val="75000"/>
                  </a:schemeClr>
                </a:solidFill>
              </a:rPr>
              <a:t>1. Koncept referenčných údajov</a:t>
            </a:r>
            <a:endParaRPr lang="sk-SK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041952" y="2649797"/>
            <a:ext cx="1206157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k-SK" sz="4000" i="1" dirty="0">
                <a:solidFill>
                  <a:schemeClr val="accent4">
                    <a:lumMod val="75000"/>
                  </a:schemeClr>
                </a:solidFill>
              </a:rPr>
              <a:t>c) Vzťah referenčných údajov na iné témy alebo projekty </a:t>
            </a:r>
          </a:p>
          <a:p>
            <a:pPr lvl="0"/>
            <a:endParaRPr lang="sk-SK" sz="4000" b="1" dirty="0" smtClean="0">
              <a:solidFill>
                <a:schemeClr val="tx2"/>
              </a:solidFill>
            </a:endParaRPr>
          </a:p>
          <a:p>
            <a:pPr marL="571500" indent="-5715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sk-SK" sz="4000" b="1" dirty="0" smtClean="0">
                <a:solidFill>
                  <a:schemeClr val="tx2"/>
                </a:solidFill>
              </a:rPr>
              <a:t>Opatrenia zamerané na odstránenie byrokracie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k-SK" sz="4000" b="1" dirty="0" smtClean="0">
              <a:solidFill>
                <a:schemeClr val="tx2"/>
              </a:solidFill>
            </a:endParaRPr>
          </a:p>
          <a:p>
            <a:pPr marL="571500" lvl="0" indent="-571500">
              <a:buFont typeface="Courier New" panose="02070309020205020404" pitchFamily="49" charset="0"/>
              <a:buChar char="o"/>
            </a:pPr>
            <a:r>
              <a:rPr lang="sk-SK" sz="4000" b="1" dirty="0" smtClean="0">
                <a:solidFill>
                  <a:schemeClr val="tx2"/>
                </a:solidFill>
              </a:rPr>
              <a:t>Digitalizácia </a:t>
            </a:r>
            <a:r>
              <a:rPr lang="sk-SK" sz="4000" b="1" dirty="0">
                <a:solidFill>
                  <a:schemeClr val="tx2"/>
                </a:solidFill>
              </a:rPr>
              <a:t>životných situácii v rámci verejnej </a:t>
            </a:r>
            <a:r>
              <a:rPr lang="sk-SK" sz="4000" b="1" dirty="0" smtClean="0">
                <a:solidFill>
                  <a:schemeClr val="tx2"/>
                </a:solidFill>
              </a:rPr>
              <a:t>správy</a:t>
            </a:r>
          </a:p>
        </p:txBody>
      </p:sp>
    </p:spTree>
    <p:extLst>
      <p:ext uri="{BB962C8B-B14F-4D97-AF65-F5344CB8AC3E}">
        <p14:creationId xmlns:p14="http://schemas.microsoft.com/office/powerpoint/2010/main" val="629569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0A2DC1C-6D40-4F1C-82B2-8A619F7B0855}"/>
              </a:ext>
            </a:extLst>
          </p:cNvPr>
          <p:cNvSpPr/>
          <p:nvPr/>
        </p:nvSpPr>
        <p:spPr>
          <a:xfrm>
            <a:off x="1144759" y="1084776"/>
            <a:ext cx="10047545" cy="101093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A32981-B388-49E4-A0D4-BE5322EF6131}"/>
              </a:ext>
            </a:extLst>
          </p:cNvPr>
          <p:cNvSpPr txBox="1">
            <a:spLocks/>
          </p:cNvSpPr>
          <p:nvPr/>
        </p:nvSpPr>
        <p:spPr>
          <a:xfrm>
            <a:off x="1060782" y="639217"/>
            <a:ext cx="19348417" cy="1103904"/>
          </a:xfrm>
          <a:prstGeom prst="rect">
            <a:avLst/>
          </a:prstGeom>
        </p:spPr>
        <p:txBody>
          <a:bodyPr vert="horz" lIns="182832" tIns="91416" rIns="182832" bIns="91416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5599" b="1" dirty="0" smtClean="0">
                <a:solidFill>
                  <a:schemeClr val="tx2"/>
                </a:solidFill>
                <a:cs typeface="Calibri"/>
              </a:rPr>
              <a:t>Digitalizácia ŽS </a:t>
            </a:r>
            <a:r>
              <a:rPr lang="sk-SK" sz="5599" b="1" dirty="0">
                <a:solidFill>
                  <a:schemeClr val="tx2"/>
                </a:solidFill>
                <a:cs typeface="Calibri"/>
              </a:rPr>
              <a:t>Narodenie dieťaťa / Pred </a:t>
            </a:r>
            <a:r>
              <a:rPr lang="sk-SK" sz="5599" b="1" dirty="0" smtClean="0">
                <a:solidFill>
                  <a:schemeClr val="tx2"/>
                </a:solidFill>
                <a:cs typeface="Calibri"/>
              </a:rPr>
              <a:t>pôrodom – príklad I.</a:t>
            </a:r>
            <a:endParaRPr lang="en-US" sz="5599" dirty="0">
              <a:solidFill>
                <a:schemeClr val="tx2"/>
              </a:solidFill>
              <a:ea typeface="+mn-lt"/>
              <a:cs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5490AA-D24B-4EDF-A572-5753EF3D19C2}"/>
              </a:ext>
            </a:extLst>
          </p:cNvPr>
          <p:cNvSpPr/>
          <p:nvPr/>
        </p:nvSpPr>
        <p:spPr>
          <a:xfrm>
            <a:off x="2022065" y="2225927"/>
            <a:ext cx="3599063" cy="8858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399" dirty="0"/>
              <a:t>Matka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372124-B4F0-4EB9-A523-A96B9420085B}"/>
              </a:ext>
            </a:extLst>
          </p:cNvPr>
          <p:cNvSpPr/>
          <p:nvPr/>
        </p:nvSpPr>
        <p:spPr>
          <a:xfrm>
            <a:off x="6330789" y="2225927"/>
            <a:ext cx="3599063" cy="8858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399" dirty="0"/>
              <a:t>Lekár/gynekológ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4C04C6-A54D-4C0D-9E92-AD32A4586E7C}"/>
              </a:ext>
            </a:extLst>
          </p:cNvPr>
          <p:cNvSpPr/>
          <p:nvPr/>
        </p:nvSpPr>
        <p:spPr>
          <a:xfrm>
            <a:off x="10639512" y="2225927"/>
            <a:ext cx="3599063" cy="8858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399" dirty="0"/>
              <a:t>Zamestnávateľ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A9F9DE-1A38-47E4-B2C2-57E421A30B48}"/>
              </a:ext>
            </a:extLst>
          </p:cNvPr>
          <p:cNvSpPr/>
          <p:nvPr/>
        </p:nvSpPr>
        <p:spPr>
          <a:xfrm>
            <a:off x="14948236" y="2225927"/>
            <a:ext cx="3599063" cy="8858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399" dirty="0"/>
              <a:t>Sociálna poisťovňa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0F365E-7785-4692-AD1C-2B5A2A295FE0}"/>
              </a:ext>
            </a:extLst>
          </p:cNvPr>
          <p:cNvSpPr/>
          <p:nvPr/>
        </p:nvSpPr>
        <p:spPr>
          <a:xfrm>
            <a:off x="19256960" y="2225927"/>
            <a:ext cx="3599063" cy="8858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399" dirty="0"/>
              <a:t>Nemocnica/pôrodnica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DCB5DF4-4C12-470D-804D-34171E134F27}"/>
              </a:ext>
            </a:extLst>
          </p:cNvPr>
          <p:cNvSpPr/>
          <p:nvPr/>
        </p:nvSpPr>
        <p:spPr>
          <a:xfrm>
            <a:off x="11179372" y="3904002"/>
            <a:ext cx="2519344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399" dirty="0"/>
              <a:t>Oznámenie tehotenstva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4BF8E03-9CB6-4E4D-9EB1-E6FDE835B41F}"/>
              </a:ext>
            </a:extLst>
          </p:cNvPr>
          <p:cNvSpPr/>
          <p:nvPr/>
        </p:nvSpPr>
        <p:spPr>
          <a:xfrm>
            <a:off x="1060783" y="3413402"/>
            <a:ext cx="22256087" cy="3821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32177A9-2C98-444D-9B76-8C616DDA0F7B}"/>
              </a:ext>
            </a:extLst>
          </p:cNvPr>
          <p:cNvSpPr/>
          <p:nvPr/>
        </p:nvSpPr>
        <p:spPr>
          <a:xfrm>
            <a:off x="2538917" y="3904002"/>
            <a:ext cx="2591325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Tehotenstvo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AE75F65-6386-470A-B783-8E0F61D1B40E}"/>
              </a:ext>
            </a:extLst>
          </p:cNvPr>
          <p:cNvSpPr/>
          <p:nvPr/>
        </p:nvSpPr>
        <p:spPr>
          <a:xfrm>
            <a:off x="6876681" y="3904002"/>
            <a:ext cx="2591325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Potvrdenie gravidity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CE7BE4E-D82A-4AB5-AA59-65192E646C05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>
            <a:off x="5130243" y="4371880"/>
            <a:ext cx="17464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4D6D2ED-4EE2-444E-9DC4-76D48BFFFDD8}"/>
              </a:ext>
            </a:extLst>
          </p:cNvPr>
          <p:cNvCxnSpPr>
            <a:stCxn id="29" idx="2"/>
            <a:endCxn id="30" idx="0"/>
          </p:cNvCxnSpPr>
          <p:nvPr/>
        </p:nvCxnSpPr>
        <p:spPr>
          <a:xfrm>
            <a:off x="8172343" y="4839759"/>
            <a:ext cx="1636" cy="764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EE8F4039-7805-4EC9-A6F1-7B0B6500877F}"/>
              </a:ext>
            </a:extLst>
          </p:cNvPr>
          <p:cNvCxnSpPr>
            <a:stCxn id="30" idx="3"/>
            <a:endCxn id="33" idx="1"/>
          </p:cNvCxnSpPr>
          <p:nvPr/>
        </p:nvCxnSpPr>
        <p:spPr>
          <a:xfrm flipV="1">
            <a:off x="9469641" y="4371881"/>
            <a:ext cx="1709731" cy="1700591"/>
          </a:xfrm>
          <a:prstGeom prst="bentConnector3">
            <a:avLst>
              <a:gd name="adj1" fmla="val 323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BE8039B-05D6-48FA-A3B4-C3B8FC5F3C2D}"/>
              </a:ext>
            </a:extLst>
          </p:cNvPr>
          <p:cNvCxnSpPr>
            <a:stCxn id="33" idx="2"/>
            <a:endCxn id="34" idx="0"/>
          </p:cNvCxnSpPr>
          <p:nvPr/>
        </p:nvCxnSpPr>
        <p:spPr>
          <a:xfrm flipH="1">
            <a:off x="12437336" y="4839759"/>
            <a:ext cx="1708" cy="803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CB7B8BE-28FE-4B78-9326-7EF89C0C2E2F}"/>
              </a:ext>
            </a:extLst>
          </p:cNvPr>
          <p:cNvSpPr/>
          <p:nvPr/>
        </p:nvSpPr>
        <p:spPr>
          <a:xfrm>
            <a:off x="11179372" y="3883523"/>
            <a:ext cx="2591325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Oznámenie tehotenstva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A0976D9-A92C-4A2C-ADCF-9CD4FE19133C}"/>
              </a:ext>
            </a:extLst>
          </p:cNvPr>
          <p:cNvSpPr/>
          <p:nvPr/>
        </p:nvSpPr>
        <p:spPr>
          <a:xfrm>
            <a:off x="15374147" y="3883523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Začiatok čerpania materskej dovolenky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6BA13C2-7E67-46B8-81F3-489B6E60DDB7}"/>
              </a:ext>
            </a:extLst>
          </p:cNvPr>
          <p:cNvSpPr/>
          <p:nvPr/>
        </p:nvSpPr>
        <p:spPr>
          <a:xfrm>
            <a:off x="19730702" y="3883523"/>
            <a:ext cx="2519344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Výber pôrodníka a nemocnice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A784A9-6805-4897-A670-924A340462D8}"/>
              </a:ext>
            </a:extLst>
          </p:cNvPr>
          <p:cNvSpPr txBox="1"/>
          <p:nvPr/>
        </p:nvSpPr>
        <p:spPr>
          <a:xfrm rot="16200000">
            <a:off x="964140" y="5218290"/>
            <a:ext cx="1310552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399" dirty="0">
                <a:solidFill>
                  <a:srgbClr val="002060"/>
                </a:solidFill>
              </a:rPr>
              <a:t>PROCESY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E59F0C5-7FAE-45D8-9961-ACB8EC217FED}"/>
              </a:ext>
            </a:extLst>
          </p:cNvPr>
          <p:cNvSpPr/>
          <p:nvPr/>
        </p:nvSpPr>
        <p:spPr>
          <a:xfrm>
            <a:off x="1060782" y="7603856"/>
            <a:ext cx="22256087" cy="32847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B0881B8-5CE1-4BDE-A095-A91432A115B7}"/>
              </a:ext>
            </a:extLst>
          </p:cNvPr>
          <p:cNvSpPr txBox="1"/>
          <p:nvPr/>
        </p:nvSpPr>
        <p:spPr>
          <a:xfrm rot="16200000">
            <a:off x="744977" y="8831455"/>
            <a:ext cx="1824282" cy="830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399" dirty="0">
                <a:solidFill>
                  <a:srgbClr val="002060"/>
                </a:solidFill>
              </a:rPr>
              <a:t>FORMULÁRE</a:t>
            </a:r>
          </a:p>
          <a:p>
            <a:r>
              <a:rPr lang="sk-SK" sz="2399" dirty="0">
                <a:solidFill>
                  <a:srgbClr val="002060"/>
                </a:solidFill>
              </a:rPr>
              <a:t>POTVRDENIA</a:t>
            </a:r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F5A14234-F88E-4AD0-9173-8B7667A2407C}"/>
              </a:ext>
            </a:extLst>
          </p:cNvPr>
          <p:cNvCxnSpPr>
            <a:cxnSpLocks/>
            <a:stCxn id="34" idx="3"/>
            <a:endCxn id="51" idx="1"/>
          </p:cNvCxnSpPr>
          <p:nvPr/>
        </p:nvCxnSpPr>
        <p:spPr>
          <a:xfrm flipV="1">
            <a:off x="13732999" y="4351401"/>
            <a:ext cx="1641149" cy="1655569"/>
          </a:xfrm>
          <a:prstGeom prst="bentConnector3">
            <a:avLst>
              <a:gd name="adj1" fmla="val 2932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342FB5D-E32E-4D1D-8089-5C6EA84C3BFE}"/>
              </a:ext>
            </a:extLst>
          </p:cNvPr>
          <p:cNvCxnSpPr>
            <a:cxnSpLocks/>
          </p:cNvCxnSpPr>
          <p:nvPr/>
        </p:nvCxnSpPr>
        <p:spPr>
          <a:xfrm>
            <a:off x="13733000" y="6205014"/>
            <a:ext cx="1622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CA445453-FE50-4C5A-B202-FAB08207A92B}"/>
              </a:ext>
            </a:extLst>
          </p:cNvPr>
          <p:cNvCxnSpPr>
            <a:cxnSpLocks/>
            <a:stCxn id="50" idx="3"/>
            <a:endCxn id="53" idx="1"/>
          </p:cNvCxnSpPr>
          <p:nvPr/>
        </p:nvCxnSpPr>
        <p:spPr>
          <a:xfrm flipV="1">
            <a:off x="18018604" y="4351402"/>
            <a:ext cx="1712098" cy="1759368"/>
          </a:xfrm>
          <a:prstGeom prst="bentConnector3">
            <a:avLst>
              <a:gd name="adj1" fmla="val 3128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6A871E3-1409-4177-A900-07F480560484}"/>
              </a:ext>
            </a:extLst>
          </p:cNvPr>
          <p:cNvCxnSpPr>
            <a:stCxn id="52" idx="3"/>
          </p:cNvCxnSpPr>
          <p:nvPr/>
        </p:nvCxnSpPr>
        <p:spPr>
          <a:xfrm>
            <a:off x="22250047" y="6110769"/>
            <a:ext cx="1574708" cy="1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6D7C508D-B9B7-4A8E-84F9-98F5056FA0D8}"/>
              </a:ext>
            </a:extLst>
          </p:cNvPr>
          <p:cNvSpPr txBox="1"/>
          <p:nvPr/>
        </p:nvSpPr>
        <p:spPr>
          <a:xfrm>
            <a:off x="19736803" y="13033267"/>
            <a:ext cx="3724434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9" b="1" i="1" u="sng" dirty="0">
                <a:solidFill>
                  <a:srgbClr val="002060"/>
                </a:solidFill>
              </a:rPr>
              <a:t>Detailná procesná mapa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AE5E894-7596-4F7F-B499-245AC899E67E}"/>
              </a:ext>
            </a:extLst>
          </p:cNvPr>
          <p:cNvCxnSpPr>
            <a:stCxn id="53" idx="2"/>
            <a:endCxn id="52" idx="0"/>
          </p:cNvCxnSpPr>
          <p:nvPr/>
        </p:nvCxnSpPr>
        <p:spPr>
          <a:xfrm>
            <a:off x="20990374" y="4819280"/>
            <a:ext cx="0" cy="8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E137A346-64CF-4849-87B9-648E9A92A5DB}"/>
              </a:ext>
            </a:extLst>
          </p:cNvPr>
          <p:cNvSpPr/>
          <p:nvPr/>
        </p:nvSpPr>
        <p:spPr>
          <a:xfrm>
            <a:off x="7274707" y="8046540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C7534FD-8694-4AF3-9F8E-E482FF4A1B87}"/>
              </a:ext>
            </a:extLst>
          </p:cNvPr>
          <p:cNvSpPr txBox="1"/>
          <p:nvPr/>
        </p:nvSpPr>
        <p:spPr>
          <a:xfrm>
            <a:off x="6680348" y="8766354"/>
            <a:ext cx="1692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Tehotenský preukaz</a:t>
            </a:r>
          </a:p>
        </p:txBody>
      </p:sp>
      <p:sp>
        <p:nvSpPr>
          <p:cNvPr id="87" name="Rectangle: Folded Corner 86">
            <a:extLst>
              <a:ext uri="{FF2B5EF4-FFF2-40B4-BE49-F238E27FC236}">
                <a16:creationId xmlns:a16="http://schemas.microsoft.com/office/drawing/2014/main" id="{159C6051-E550-4D05-97EB-2DB71A152558}"/>
              </a:ext>
            </a:extLst>
          </p:cNvPr>
          <p:cNvSpPr/>
          <p:nvPr/>
        </p:nvSpPr>
        <p:spPr>
          <a:xfrm>
            <a:off x="8458369" y="8800492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72390FD-802A-4CDD-8819-2CCA77854729}"/>
              </a:ext>
            </a:extLst>
          </p:cNvPr>
          <p:cNvSpPr txBox="1"/>
          <p:nvPr/>
        </p:nvSpPr>
        <p:spPr>
          <a:xfrm>
            <a:off x="7864010" y="9520305"/>
            <a:ext cx="1692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Potvrdenie o absolvovaní prehliadok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4AA6165-B249-436F-8107-647486C50B40}"/>
              </a:ext>
            </a:extLst>
          </p:cNvPr>
          <p:cNvCxnSpPr>
            <a:cxnSpLocks/>
            <a:stCxn id="85" idx="0"/>
          </p:cNvCxnSpPr>
          <p:nvPr/>
        </p:nvCxnSpPr>
        <p:spPr>
          <a:xfrm flipV="1">
            <a:off x="7526641" y="4839759"/>
            <a:ext cx="0" cy="32067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8841A8A-1BB6-4EFF-9DAD-0DBAA37A2FB1}"/>
              </a:ext>
            </a:extLst>
          </p:cNvPr>
          <p:cNvSpPr/>
          <p:nvPr/>
        </p:nvSpPr>
        <p:spPr>
          <a:xfrm>
            <a:off x="6878316" y="5604593"/>
            <a:ext cx="2591325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Lekárske prehliadky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FFAAFAA-14D0-4449-90CD-A33F2D521F2E}"/>
              </a:ext>
            </a:extLst>
          </p:cNvPr>
          <p:cNvCxnSpPr>
            <a:cxnSpLocks/>
            <a:stCxn id="87" idx="0"/>
          </p:cNvCxnSpPr>
          <p:nvPr/>
        </p:nvCxnSpPr>
        <p:spPr>
          <a:xfrm flipV="1">
            <a:off x="8710303" y="6578647"/>
            <a:ext cx="0" cy="22218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8147DAFA-325E-424E-BD21-2DE7D9319F32}"/>
              </a:ext>
            </a:extLst>
          </p:cNvPr>
          <p:cNvSpPr/>
          <p:nvPr/>
        </p:nvSpPr>
        <p:spPr>
          <a:xfrm>
            <a:off x="1060782" y="11276995"/>
            <a:ext cx="22256087" cy="1727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516195-D025-4E94-BC78-F72488211010}"/>
              </a:ext>
            </a:extLst>
          </p:cNvPr>
          <p:cNvCxnSpPr/>
          <p:nvPr/>
        </p:nvCxnSpPr>
        <p:spPr>
          <a:xfrm>
            <a:off x="10317646" y="2376719"/>
            <a:ext cx="0" cy="10365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247598-C261-4893-8B7B-1E248CDC8829}"/>
              </a:ext>
            </a:extLst>
          </p:cNvPr>
          <p:cNvCxnSpPr/>
          <p:nvPr/>
        </p:nvCxnSpPr>
        <p:spPr>
          <a:xfrm>
            <a:off x="14542896" y="2376719"/>
            <a:ext cx="0" cy="10365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E68CA3-B341-48D7-82EA-C4AB250BDCC6}"/>
              </a:ext>
            </a:extLst>
          </p:cNvPr>
          <p:cNvCxnSpPr/>
          <p:nvPr/>
        </p:nvCxnSpPr>
        <p:spPr>
          <a:xfrm>
            <a:off x="18862391" y="2357870"/>
            <a:ext cx="0" cy="10365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FFB96B-A04B-4F14-B63D-CFC9FDB84CE5}"/>
              </a:ext>
            </a:extLst>
          </p:cNvPr>
          <p:cNvCxnSpPr/>
          <p:nvPr/>
        </p:nvCxnSpPr>
        <p:spPr>
          <a:xfrm>
            <a:off x="5976605" y="2376719"/>
            <a:ext cx="0" cy="10365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B1FF5A1B-C167-4A1C-8DCE-E6E8D0A245C3}"/>
              </a:ext>
            </a:extLst>
          </p:cNvPr>
          <p:cNvSpPr txBox="1"/>
          <p:nvPr/>
        </p:nvSpPr>
        <p:spPr>
          <a:xfrm rot="16200000">
            <a:off x="934741" y="11866424"/>
            <a:ext cx="1324722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399" dirty="0">
                <a:solidFill>
                  <a:srgbClr val="002060"/>
                </a:solidFill>
              </a:rPr>
              <a:t>SYSTÉMY</a:t>
            </a:r>
          </a:p>
        </p:txBody>
      </p:sp>
      <p:sp>
        <p:nvSpPr>
          <p:cNvPr id="99" name="Cylinder 98">
            <a:extLst>
              <a:ext uri="{FF2B5EF4-FFF2-40B4-BE49-F238E27FC236}">
                <a16:creationId xmlns:a16="http://schemas.microsoft.com/office/drawing/2014/main" id="{803A6398-3FB7-420F-908C-895825A52AB4}"/>
              </a:ext>
            </a:extLst>
          </p:cNvPr>
          <p:cNvSpPr/>
          <p:nvPr/>
        </p:nvSpPr>
        <p:spPr>
          <a:xfrm>
            <a:off x="7195253" y="11530596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FEEF66A-D4BC-4807-8F4C-0B7635FBFBA4}"/>
              </a:ext>
            </a:extLst>
          </p:cNvPr>
          <p:cNvSpPr txBox="1"/>
          <p:nvPr/>
        </p:nvSpPr>
        <p:spPr>
          <a:xfrm>
            <a:off x="6568374" y="12230769"/>
            <a:ext cx="194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err="1">
                <a:solidFill>
                  <a:srgbClr val="002060"/>
                </a:solidFill>
              </a:rPr>
              <a:t>Ambulatné</a:t>
            </a:r>
            <a:r>
              <a:rPr lang="sk-SK" sz="2000" dirty="0">
                <a:solidFill>
                  <a:srgbClr val="002060"/>
                </a:solidFill>
              </a:rPr>
              <a:t> SW</a:t>
            </a:r>
          </a:p>
        </p:txBody>
      </p:sp>
      <p:sp>
        <p:nvSpPr>
          <p:cNvPr id="101" name="Cube 100">
            <a:extLst>
              <a:ext uri="{FF2B5EF4-FFF2-40B4-BE49-F238E27FC236}">
                <a16:creationId xmlns:a16="http://schemas.microsoft.com/office/drawing/2014/main" id="{06FC58DE-77B0-44EB-A34C-81A9EB12D977}"/>
              </a:ext>
            </a:extLst>
          </p:cNvPr>
          <p:cNvSpPr/>
          <p:nvPr/>
        </p:nvSpPr>
        <p:spPr>
          <a:xfrm>
            <a:off x="8717818" y="11606994"/>
            <a:ext cx="819585" cy="539493"/>
          </a:xfrm>
          <a:prstGeom prst="cub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C51F1C1-8E96-4375-B27B-3DB4DC33902C}"/>
              </a:ext>
            </a:extLst>
          </p:cNvPr>
          <p:cNvSpPr txBox="1"/>
          <p:nvPr/>
        </p:nvSpPr>
        <p:spPr>
          <a:xfrm>
            <a:off x="8181150" y="12197663"/>
            <a:ext cx="194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err="1">
                <a:solidFill>
                  <a:srgbClr val="002060"/>
                </a:solidFill>
              </a:rPr>
              <a:t>eZdravie</a:t>
            </a:r>
            <a:endParaRPr lang="sk-SK" sz="2000" dirty="0">
              <a:solidFill>
                <a:srgbClr val="002060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804DFCB-0CF7-4192-B31F-A99003B055F5}"/>
              </a:ext>
            </a:extLst>
          </p:cNvPr>
          <p:cNvSpPr txBox="1"/>
          <p:nvPr/>
        </p:nvSpPr>
        <p:spPr>
          <a:xfrm>
            <a:off x="11773389" y="3444518"/>
            <a:ext cx="210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Ochranná lehota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EE9663A-14AD-4CAD-A847-1C7D0EBA8E6E}"/>
              </a:ext>
            </a:extLst>
          </p:cNvPr>
          <p:cNvGrpSpPr/>
          <p:nvPr/>
        </p:nvGrpSpPr>
        <p:grpSpPr>
          <a:xfrm>
            <a:off x="12375001" y="4819280"/>
            <a:ext cx="1692587" cy="4962737"/>
            <a:chOff x="5557512" y="2409374"/>
            <a:chExt cx="846514" cy="2482015"/>
          </a:xfrm>
        </p:grpSpPr>
        <p:sp>
          <p:nvSpPr>
            <p:cNvPr id="105" name="Rectangle: Folded Corner 104">
              <a:extLst>
                <a:ext uri="{FF2B5EF4-FFF2-40B4-BE49-F238E27FC236}">
                  <a16:creationId xmlns:a16="http://schemas.microsoft.com/office/drawing/2014/main" id="{FF4A82D9-C566-4614-A60F-A68FE01BCB61}"/>
                </a:ext>
              </a:extLst>
            </p:cNvPr>
            <p:cNvSpPr/>
            <p:nvPr/>
          </p:nvSpPr>
          <p:spPr>
            <a:xfrm>
              <a:off x="5845244" y="4023425"/>
              <a:ext cx="252000" cy="360000"/>
            </a:xfrm>
            <a:prstGeom prst="foldedCorner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7198">
                <a:solidFill>
                  <a:srgbClr val="00206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B0F003B-07B2-4296-AF81-6429F499968D}"/>
                </a:ext>
              </a:extLst>
            </p:cNvPr>
            <p:cNvSpPr txBox="1"/>
            <p:nvPr/>
          </p:nvSpPr>
          <p:spPr>
            <a:xfrm>
              <a:off x="5557512" y="4383425"/>
              <a:ext cx="846514" cy="507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dirty="0">
                  <a:solidFill>
                    <a:srgbClr val="002060"/>
                  </a:solidFill>
                </a:rPr>
                <a:t>Potvrdenie žiadosti o materské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3450947-5EA6-49FE-8A71-751A40B0CB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7369" y="2409374"/>
              <a:ext cx="0" cy="160380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D3792E1-937E-452B-A951-B0E6ACD95A3A}"/>
              </a:ext>
            </a:extLst>
          </p:cNvPr>
          <p:cNvSpPr/>
          <p:nvPr/>
        </p:nvSpPr>
        <p:spPr>
          <a:xfrm>
            <a:off x="11141674" y="5642891"/>
            <a:ext cx="2591325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Nástup matky na materskú dovolenku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CCC11B6-1108-4B1B-87BB-3621042079DE}"/>
              </a:ext>
            </a:extLst>
          </p:cNvPr>
          <p:cNvGrpSpPr/>
          <p:nvPr/>
        </p:nvGrpSpPr>
        <p:grpSpPr>
          <a:xfrm>
            <a:off x="10756382" y="6573383"/>
            <a:ext cx="2027880" cy="3956687"/>
            <a:chOff x="6001762" y="3286654"/>
            <a:chExt cx="1014204" cy="1978859"/>
          </a:xfrm>
        </p:grpSpPr>
        <p:sp>
          <p:nvSpPr>
            <p:cNvPr id="116" name="Rectangle: Folded Corner 115">
              <a:extLst>
                <a:ext uri="{FF2B5EF4-FFF2-40B4-BE49-F238E27FC236}">
                  <a16:creationId xmlns:a16="http://schemas.microsoft.com/office/drawing/2014/main" id="{2113DFB3-9594-4E31-9DBF-457615CF6067}"/>
                </a:ext>
              </a:extLst>
            </p:cNvPr>
            <p:cNvSpPr/>
            <p:nvPr/>
          </p:nvSpPr>
          <p:spPr>
            <a:xfrm>
              <a:off x="6365649" y="4397866"/>
              <a:ext cx="252000" cy="360000"/>
            </a:xfrm>
            <a:prstGeom prst="foldedCorner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7198">
                <a:solidFill>
                  <a:srgbClr val="002060"/>
                </a:solidFill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B3FAB51-7B04-450C-ACCD-8CE346024F4A}"/>
                </a:ext>
              </a:extLst>
            </p:cNvPr>
            <p:cNvSpPr txBox="1"/>
            <p:nvPr/>
          </p:nvSpPr>
          <p:spPr>
            <a:xfrm>
              <a:off x="6001762" y="4757549"/>
              <a:ext cx="1014204" cy="507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dirty="0">
                  <a:solidFill>
                    <a:srgbClr val="002060"/>
                  </a:solidFill>
                </a:rPr>
                <a:t>Oznámenie o začatí/skončení MD/RD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7B23925-A51B-425A-A821-F703CD0C4B04}"/>
                </a:ext>
              </a:extLst>
            </p:cNvPr>
            <p:cNvCxnSpPr>
              <a:cxnSpLocks/>
              <a:stCxn id="116" idx="0"/>
            </p:cNvCxnSpPr>
            <p:nvPr/>
          </p:nvCxnSpPr>
          <p:spPr>
            <a:xfrm flipV="1">
              <a:off x="6491649" y="3286654"/>
              <a:ext cx="0" cy="111121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Cylinder 118">
            <a:extLst>
              <a:ext uri="{FF2B5EF4-FFF2-40B4-BE49-F238E27FC236}">
                <a16:creationId xmlns:a16="http://schemas.microsoft.com/office/drawing/2014/main" id="{8B96C719-C242-4B80-9524-9B3865632979}"/>
              </a:ext>
            </a:extLst>
          </p:cNvPr>
          <p:cNvSpPr/>
          <p:nvPr/>
        </p:nvSpPr>
        <p:spPr>
          <a:xfrm>
            <a:off x="11965816" y="11549695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36A7E96-72DE-438A-A695-C328AAF4E121}"/>
              </a:ext>
            </a:extLst>
          </p:cNvPr>
          <p:cNvSpPr txBox="1"/>
          <p:nvPr/>
        </p:nvSpPr>
        <p:spPr>
          <a:xfrm>
            <a:off x="11338937" y="12249868"/>
            <a:ext cx="194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EIS/HR moduly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BD307E8-4F1C-45A7-8A0A-FC6A5C14F79F}"/>
              </a:ext>
            </a:extLst>
          </p:cNvPr>
          <p:cNvGrpSpPr/>
          <p:nvPr/>
        </p:nvGrpSpPr>
        <p:grpSpPr>
          <a:xfrm>
            <a:off x="14844470" y="6573383"/>
            <a:ext cx="2337545" cy="3248904"/>
            <a:chOff x="7593854" y="3286654"/>
            <a:chExt cx="1169077" cy="1624875"/>
          </a:xfrm>
        </p:grpSpPr>
        <p:sp>
          <p:nvSpPr>
            <p:cNvPr id="123" name="Rectangle: Folded Corner 122">
              <a:extLst>
                <a:ext uri="{FF2B5EF4-FFF2-40B4-BE49-F238E27FC236}">
                  <a16:creationId xmlns:a16="http://schemas.microsoft.com/office/drawing/2014/main" id="{5BE61A68-4788-4F5A-A99A-0EB6B2482EDD}"/>
                </a:ext>
              </a:extLst>
            </p:cNvPr>
            <p:cNvSpPr/>
            <p:nvPr/>
          </p:nvSpPr>
          <p:spPr>
            <a:xfrm>
              <a:off x="8142382" y="4009285"/>
              <a:ext cx="252000" cy="360000"/>
            </a:xfrm>
            <a:prstGeom prst="foldedCorner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7198">
                <a:solidFill>
                  <a:srgbClr val="002060"/>
                </a:solidFill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B0BF4E08-5892-4118-9BFE-35AC0B49B7EC}"/>
                </a:ext>
              </a:extLst>
            </p:cNvPr>
            <p:cNvSpPr txBox="1"/>
            <p:nvPr/>
          </p:nvSpPr>
          <p:spPr>
            <a:xfrm>
              <a:off x="7593854" y="4557494"/>
              <a:ext cx="1169077" cy="354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dirty="0">
                  <a:solidFill>
                    <a:srgbClr val="002060"/>
                  </a:solidFill>
                </a:rPr>
                <a:t>Žiadosť o materské (+prílohy)</a:t>
              </a: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A438B764-0F04-418E-A823-1D77A5737D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4507" y="3286654"/>
              <a:ext cx="0" cy="7123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: Folded Corner 125">
              <a:extLst>
                <a:ext uri="{FF2B5EF4-FFF2-40B4-BE49-F238E27FC236}">
                  <a16:creationId xmlns:a16="http://schemas.microsoft.com/office/drawing/2014/main" id="{AF602050-0023-4157-A2B4-7780E869E856}"/>
                </a:ext>
              </a:extLst>
            </p:cNvPr>
            <p:cNvSpPr/>
            <p:nvPr/>
          </p:nvSpPr>
          <p:spPr>
            <a:xfrm>
              <a:off x="8056873" y="4085678"/>
              <a:ext cx="252000" cy="360000"/>
            </a:xfrm>
            <a:prstGeom prst="foldedCorner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7198">
                <a:solidFill>
                  <a:srgbClr val="002060"/>
                </a:solidFill>
              </a:endParaRPr>
            </a:p>
          </p:txBody>
        </p:sp>
        <p:sp>
          <p:nvSpPr>
            <p:cNvPr id="127" name="Rectangle: Folded Corner 126">
              <a:extLst>
                <a:ext uri="{FF2B5EF4-FFF2-40B4-BE49-F238E27FC236}">
                  <a16:creationId xmlns:a16="http://schemas.microsoft.com/office/drawing/2014/main" id="{22502D17-2983-49D0-B983-158F375EBB3F}"/>
                </a:ext>
              </a:extLst>
            </p:cNvPr>
            <p:cNvSpPr/>
            <p:nvPr/>
          </p:nvSpPr>
          <p:spPr>
            <a:xfrm>
              <a:off x="7964554" y="4170023"/>
              <a:ext cx="252000" cy="360000"/>
            </a:xfrm>
            <a:prstGeom prst="foldedCorner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7198">
                <a:solidFill>
                  <a:srgbClr val="002060"/>
                </a:solidFill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2C3C8E9-E358-4FC7-9219-70F8988AA011}"/>
              </a:ext>
            </a:extLst>
          </p:cNvPr>
          <p:cNvSpPr/>
          <p:nvPr/>
        </p:nvSpPr>
        <p:spPr>
          <a:xfrm>
            <a:off x="15355298" y="5642891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Poskytnutie materského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F0F685B-E18D-47EF-8462-13651E6E7CFE}"/>
              </a:ext>
            </a:extLst>
          </p:cNvPr>
          <p:cNvCxnSpPr/>
          <p:nvPr/>
        </p:nvCxnSpPr>
        <p:spPr>
          <a:xfrm>
            <a:off x="13473227" y="8500692"/>
            <a:ext cx="208745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Cylinder 133">
            <a:extLst>
              <a:ext uri="{FF2B5EF4-FFF2-40B4-BE49-F238E27FC236}">
                <a16:creationId xmlns:a16="http://schemas.microsoft.com/office/drawing/2014/main" id="{21B07553-E1AC-4212-A557-F69699CBDED4}"/>
              </a:ext>
            </a:extLst>
          </p:cNvPr>
          <p:cNvSpPr/>
          <p:nvPr/>
        </p:nvSpPr>
        <p:spPr>
          <a:xfrm>
            <a:off x="16282488" y="11549695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870BB79-47F9-4561-A791-FAA8DF844574}"/>
              </a:ext>
            </a:extLst>
          </p:cNvPr>
          <p:cNvSpPr txBox="1"/>
          <p:nvPr/>
        </p:nvSpPr>
        <p:spPr>
          <a:xfrm>
            <a:off x="15655609" y="12249868"/>
            <a:ext cx="194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IS </a:t>
            </a:r>
            <a:r>
              <a:rPr lang="sk-SK" sz="2000" dirty="0" err="1">
                <a:solidFill>
                  <a:srgbClr val="002060"/>
                </a:solidFill>
              </a:rPr>
              <a:t>NPaLPČ</a:t>
            </a:r>
            <a:endParaRPr lang="sk-SK" sz="2000" dirty="0">
              <a:solidFill>
                <a:srgbClr val="002060"/>
              </a:solidFill>
            </a:endParaRPr>
          </a:p>
        </p:txBody>
      </p:sp>
      <p:sp>
        <p:nvSpPr>
          <p:cNvPr id="136" name="Rectangle: Folded Corner 135">
            <a:extLst>
              <a:ext uri="{FF2B5EF4-FFF2-40B4-BE49-F238E27FC236}">
                <a16:creationId xmlns:a16="http://schemas.microsoft.com/office/drawing/2014/main" id="{D5BA1E76-B170-4ED9-9E83-975480679714}"/>
              </a:ext>
            </a:extLst>
          </p:cNvPr>
          <p:cNvSpPr/>
          <p:nvPr/>
        </p:nvSpPr>
        <p:spPr>
          <a:xfrm>
            <a:off x="20055930" y="8040038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F1E8577-BB06-488D-A205-A56D3F60196B}"/>
              </a:ext>
            </a:extLst>
          </p:cNvPr>
          <p:cNvSpPr txBox="1"/>
          <p:nvPr/>
        </p:nvSpPr>
        <p:spPr>
          <a:xfrm>
            <a:off x="19461571" y="8759852"/>
            <a:ext cx="1692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Pôrodný plán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5279DC3-A4AC-41CE-83E5-E31162F540B0}"/>
              </a:ext>
            </a:extLst>
          </p:cNvPr>
          <p:cNvCxnSpPr>
            <a:cxnSpLocks/>
            <a:stCxn id="136" idx="0"/>
          </p:cNvCxnSpPr>
          <p:nvPr/>
        </p:nvCxnSpPr>
        <p:spPr>
          <a:xfrm flipV="1">
            <a:off x="20307864" y="4833256"/>
            <a:ext cx="0" cy="32067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EECD26B-742B-4EAD-A67E-DCF9038D7FFB}"/>
              </a:ext>
            </a:extLst>
          </p:cNvPr>
          <p:cNvSpPr/>
          <p:nvPr/>
        </p:nvSpPr>
        <p:spPr>
          <a:xfrm>
            <a:off x="19730702" y="5642891"/>
            <a:ext cx="2519344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cap="all" dirty="0"/>
              <a:t>Pôrod</a:t>
            </a:r>
          </a:p>
        </p:txBody>
      </p:sp>
      <p:sp>
        <p:nvSpPr>
          <p:cNvPr id="139" name="Cylinder 138">
            <a:extLst>
              <a:ext uri="{FF2B5EF4-FFF2-40B4-BE49-F238E27FC236}">
                <a16:creationId xmlns:a16="http://schemas.microsoft.com/office/drawing/2014/main" id="{CE84C3F8-D79A-43CE-8094-5E4219FE30FD}"/>
              </a:ext>
            </a:extLst>
          </p:cNvPr>
          <p:cNvSpPr/>
          <p:nvPr/>
        </p:nvSpPr>
        <p:spPr>
          <a:xfrm>
            <a:off x="19824973" y="11431947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463A11A-4021-47B5-9D5E-63143D49136A}"/>
              </a:ext>
            </a:extLst>
          </p:cNvPr>
          <p:cNvSpPr txBox="1"/>
          <p:nvPr/>
        </p:nvSpPr>
        <p:spPr>
          <a:xfrm>
            <a:off x="19198094" y="12132121"/>
            <a:ext cx="194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err="1">
                <a:solidFill>
                  <a:srgbClr val="002060"/>
                </a:solidFill>
              </a:rPr>
              <a:t>Ambulatné</a:t>
            </a:r>
            <a:r>
              <a:rPr lang="sk-SK" sz="2000" dirty="0">
                <a:solidFill>
                  <a:srgbClr val="002060"/>
                </a:solidFill>
              </a:rPr>
              <a:t> SW</a:t>
            </a:r>
          </a:p>
        </p:txBody>
      </p:sp>
      <p:sp>
        <p:nvSpPr>
          <p:cNvPr id="141" name="Cube 140">
            <a:extLst>
              <a:ext uri="{FF2B5EF4-FFF2-40B4-BE49-F238E27FC236}">
                <a16:creationId xmlns:a16="http://schemas.microsoft.com/office/drawing/2014/main" id="{BEEE4AD8-3DB1-4D7F-A059-D5A18C259225}"/>
              </a:ext>
            </a:extLst>
          </p:cNvPr>
          <p:cNvSpPr/>
          <p:nvPr/>
        </p:nvSpPr>
        <p:spPr>
          <a:xfrm>
            <a:off x="21404673" y="11508346"/>
            <a:ext cx="819585" cy="539493"/>
          </a:xfrm>
          <a:prstGeom prst="cub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E3E6C62-B327-46E1-A129-13438B24B53A}"/>
              </a:ext>
            </a:extLst>
          </p:cNvPr>
          <p:cNvSpPr txBox="1"/>
          <p:nvPr/>
        </p:nvSpPr>
        <p:spPr>
          <a:xfrm>
            <a:off x="20868005" y="12099015"/>
            <a:ext cx="194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err="1">
                <a:solidFill>
                  <a:srgbClr val="002060"/>
                </a:solidFill>
              </a:rPr>
              <a:t>eZdravie</a:t>
            </a:r>
            <a:endParaRPr lang="sk-SK" sz="2000" dirty="0">
              <a:solidFill>
                <a:srgbClr val="002060"/>
              </a:solidFill>
            </a:endParaRPr>
          </a:p>
        </p:txBody>
      </p:sp>
      <p:sp>
        <p:nvSpPr>
          <p:cNvPr id="143" name="Rectangle: Folded Corner 142">
            <a:extLst>
              <a:ext uri="{FF2B5EF4-FFF2-40B4-BE49-F238E27FC236}">
                <a16:creationId xmlns:a16="http://schemas.microsoft.com/office/drawing/2014/main" id="{300A150A-5122-4DDA-8404-AFC1EFCDEE49}"/>
              </a:ext>
            </a:extLst>
          </p:cNvPr>
          <p:cNvSpPr/>
          <p:nvPr/>
        </p:nvSpPr>
        <p:spPr>
          <a:xfrm>
            <a:off x="21363303" y="8777012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270126A-45D7-4427-95A0-758C1EA0A16A}"/>
              </a:ext>
            </a:extLst>
          </p:cNvPr>
          <p:cNvSpPr txBox="1"/>
          <p:nvPr/>
        </p:nvSpPr>
        <p:spPr>
          <a:xfrm>
            <a:off x="20768944" y="9496825"/>
            <a:ext cx="1692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Prepúšťacia správa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D3B9CC1-0907-46CB-BCB5-1777A21259C2}"/>
              </a:ext>
            </a:extLst>
          </p:cNvPr>
          <p:cNvCxnSpPr>
            <a:cxnSpLocks/>
            <a:stCxn id="143" idx="0"/>
          </p:cNvCxnSpPr>
          <p:nvPr/>
        </p:nvCxnSpPr>
        <p:spPr>
          <a:xfrm flipV="1">
            <a:off x="21615238" y="6555167"/>
            <a:ext cx="0" cy="22218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: Folded Corner 145">
            <a:extLst>
              <a:ext uri="{FF2B5EF4-FFF2-40B4-BE49-F238E27FC236}">
                <a16:creationId xmlns:a16="http://schemas.microsoft.com/office/drawing/2014/main" id="{013DDF66-8789-4F97-9B0E-4A936C142788}"/>
              </a:ext>
            </a:extLst>
          </p:cNvPr>
          <p:cNvSpPr/>
          <p:nvPr/>
        </p:nvSpPr>
        <p:spPr>
          <a:xfrm>
            <a:off x="17378795" y="8766453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D9E63FA-02BB-429C-A467-D2C36CAEBEFA}"/>
              </a:ext>
            </a:extLst>
          </p:cNvPr>
          <p:cNvSpPr txBox="1"/>
          <p:nvPr/>
        </p:nvSpPr>
        <p:spPr>
          <a:xfrm>
            <a:off x="16746738" y="9486266"/>
            <a:ext cx="1799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Potvrdenie SP o nároku na materské (pre ÚPSVaR)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E4DF738-9899-4238-9123-E10BB0A88DEB}"/>
              </a:ext>
            </a:extLst>
          </p:cNvPr>
          <p:cNvCxnSpPr>
            <a:cxnSpLocks/>
          </p:cNvCxnSpPr>
          <p:nvPr/>
        </p:nvCxnSpPr>
        <p:spPr>
          <a:xfrm flipV="1">
            <a:off x="17616369" y="6554533"/>
            <a:ext cx="0" cy="22218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52FE8DC-FBB7-4000-8F90-D338FEA75955}"/>
              </a:ext>
            </a:extLst>
          </p:cNvPr>
          <p:cNvSpPr/>
          <p:nvPr/>
        </p:nvSpPr>
        <p:spPr>
          <a:xfrm>
            <a:off x="6659117" y="3480395"/>
            <a:ext cx="11695386" cy="3288289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999" b="1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323A5-B62D-4524-A320-0E5AA7415074}"/>
              </a:ext>
            </a:extLst>
          </p:cNvPr>
          <p:cNvSpPr txBox="1"/>
          <p:nvPr/>
        </p:nvSpPr>
        <p:spPr>
          <a:xfrm>
            <a:off x="10797454" y="6734220"/>
            <a:ext cx="7634141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799" b="1" i="1" dirty="0">
                <a:solidFill>
                  <a:srgbClr val="0070C0"/>
                </a:solidFill>
              </a:rPr>
              <a:t>Elektronizácia procesu vybavenia materskej dávky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2A547AB-01E5-4521-99E3-9D043FDA5CCC}"/>
              </a:ext>
            </a:extLst>
          </p:cNvPr>
          <p:cNvSpPr/>
          <p:nvPr/>
        </p:nvSpPr>
        <p:spPr>
          <a:xfrm>
            <a:off x="6680349" y="7840734"/>
            <a:ext cx="3183257" cy="4882348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999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6922C-DA05-4EAD-AD36-C891872A1A83}"/>
              </a:ext>
            </a:extLst>
          </p:cNvPr>
          <p:cNvSpPr txBox="1"/>
          <p:nvPr/>
        </p:nvSpPr>
        <p:spPr>
          <a:xfrm>
            <a:off x="3223492" y="7767148"/>
            <a:ext cx="2952175" cy="1107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199" dirty="0">
                <a:solidFill>
                  <a:srgbClr val="0070C0"/>
                </a:solidFill>
              </a:rPr>
              <a:t>Elektronická tehotenská knižka/</a:t>
            </a:r>
          </a:p>
          <a:p>
            <a:pPr algn="ctr"/>
            <a:r>
              <a:rPr lang="sk-SK" sz="2199" dirty="0">
                <a:solidFill>
                  <a:srgbClr val="0070C0"/>
                </a:solidFill>
              </a:rPr>
              <a:t>Register tehotných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BDF372-AE01-40A1-8B86-8DF481D12E39}"/>
              </a:ext>
            </a:extLst>
          </p:cNvPr>
          <p:cNvCxnSpPr>
            <a:cxnSpLocks/>
          </p:cNvCxnSpPr>
          <p:nvPr/>
        </p:nvCxnSpPr>
        <p:spPr>
          <a:xfrm>
            <a:off x="5776121" y="8075666"/>
            <a:ext cx="915699" cy="42110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AB3DBC02-F79D-438F-BFF0-15C962748C65}"/>
              </a:ext>
            </a:extLst>
          </p:cNvPr>
          <p:cNvCxnSpPr>
            <a:cxnSpLocks/>
            <a:stCxn id="93" idx="2"/>
            <a:endCxn id="135" idx="2"/>
          </p:cNvCxnSpPr>
          <p:nvPr/>
        </p:nvCxnSpPr>
        <p:spPr>
          <a:xfrm rot="16200000" flipH="1">
            <a:off x="12439894" y="8555166"/>
            <a:ext cx="19099" cy="8354932"/>
          </a:xfrm>
          <a:prstGeom prst="bentConnector3">
            <a:avLst>
              <a:gd name="adj1" fmla="val 2493216"/>
            </a:avLst>
          </a:prstGeom>
          <a:ln w="317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61624D9A-8FA7-46E2-B8CE-22E8B7E875C4}"/>
              </a:ext>
            </a:extLst>
          </p:cNvPr>
          <p:cNvSpPr txBox="1"/>
          <p:nvPr/>
        </p:nvSpPr>
        <p:spPr>
          <a:xfrm>
            <a:off x="2965117" y="9945325"/>
            <a:ext cx="3116054" cy="769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199" dirty="0">
                <a:solidFill>
                  <a:srgbClr val="FF0000"/>
                </a:solidFill>
              </a:rPr>
              <a:t>Odstránenie potvrdení ošetrujúcim lekárom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C849E9F-9255-4B0B-BA06-9FCA1C0C3F11}"/>
              </a:ext>
            </a:extLst>
          </p:cNvPr>
          <p:cNvCxnSpPr>
            <a:cxnSpLocks/>
            <a:stCxn id="113" idx="0"/>
          </p:cNvCxnSpPr>
          <p:nvPr/>
        </p:nvCxnSpPr>
        <p:spPr>
          <a:xfrm flipH="1" flipV="1">
            <a:off x="13480215" y="9845250"/>
            <a:ext cx="106648" cy="294015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BD6E6EF-A52A-4A19-8D13-5AD006E30941}"/>
              </a:ext>
            </a:extLst>
          </p:cNvPr>
          <p:cNvSpPr/>
          <p:nvPr/>
        </p:nvSpPr>
        <p:spPr>
          <a:xfrm>
            <a:off x="12525657" y="7840733"/>
            <a:ext cx="1440929" cy="2033328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999" b="1" dirty="0">
              <a:solidFill>
                <a:srgbClr val="7030A0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BA54E5-34E9-456F-8D96-16AFF6F947A9}"/>
              </a:ext>
            </a:extLst>
          </p:cNvPr>
          <p:cNvSpPr txBox="1"/>
          <p:nvPr/>
        </p:nvSpPr>
        <p:spPr>
          <a:xfrm>
            <a:off x="12289781" y="10139266"/>
            <a:ext cx="2594164" cy="1107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199" dirty="0">
                <a:solidFill>
                  <a:srgbClr val="FF0000"/>
                </a:solidFill>
              </a:rPr>
              <a:t>Odstránenie potvrdení zamestnávateľom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1958853-875F-4671-85B3-3D515377EDEF}"/>
              </a:ext>
            </a:extLst>
          </p:cNvPr>
          <p:cNvCxnSpPr>
            <a:cxnSpLocks/>
          </p:cNvCxnSpPr>
          <p:nvPr/>
        </p:nvCxnSpPr>
        <p:spPr>
          <a:xfrm flipV="1">
            <a:off x="5776755" y="9748698"/>
            <a:ext cx="935044" cy="671475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C397ED4-DAD4-4DF3-908C-D93A435A37D1}"/>
              </a:ext>
            </a:extLst>
          </p:cNvPr>
          <p:cNvSpPr/>
          <p:nvPr/>
        </p:nvSpPr>
        <p:spPr>
          <a:xfrm>
            <a:off x="14908947" y="7797436"/>
            <a:ext cx="2108341" cy="2033328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999" b="1" dirty="0">
              <a:solidFill>
                <a:srgbClr val="7030A0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1BD65E7-AFF1-482B-BCE6-C872411097B5}"/>
              </a:ext>
            </a:extLst>
          </p:cNvPr>
          <p:cNvSpPr txBox="1"/>
          <p:nvPr/>
        </p:nvSpPr>
        <p:spPr>
          <a:xfrm>
            <a:off x="14401081" y="10102676"/>
            <a:ext cx="2310902" cy="1107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199" dirty="0">
                <a:solidFill>
                  <a:srgbClr val="0070C0"/>
                </a:solidFill>
              </a:rPr>
              <a:t>Elektronizácia žiadosti</a:t>
            </a:r>
          </a:p>
          <a:p>
            <a:pPr algn="ctr"/>
            <a:r>
              <a:rPr lang="sk-SK" sz="2199" dirty="0">
                <a:solidFill>
                  <a:srgbClr val="0070C0"/>
                </a:solidFill>
              </a:rPr>
              <a:t>(nová služba)</a:t>
            </a:r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E3971E35-EB6C-4CB6-A0BD-5D46F4140F2B}"/>
              </a:ext>
            </a:extLst>
          </p:cNvPr>
          <p:cNvCxnSpPr>
            <a:cxnSpLocks/>
          </p:cNvCxnSpPr>
          <p:nvPr/>
        </p:nvCxnSpPr>
        <p:spPr>
          <a:xfrm flipH="1">
            <a:off x="16986615" y="8320631"/>
            <a:ext cx="444100" cy="176134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78D2635-2056-4FB8-A3D3-01ABA954BB06}"/>
              </a:ext>
            </a:extLst>
          </p:cNvPr>
          <p:cNvSpPr/>
          <p:nvPr/>
        </p:nvSpPr>
        <p:spPr>
          <a:xfrm>
            <a:off x="16811217" y="8691943"/>
            <a:ext cx="1789678" cy="217647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999" b="1" dirty="0">
              <a:solidFill>
                <a:srgbClr val="7030A0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0E45662-DC87-489F-93A4-11E8A12076F5}"/>
              </a:ext>
            </a:extLst>
          </p:cNvPr>
          <p:cNvSpPr txBox="1"/>
          <p:nvPr/>
        </p:nvSpPr>
        <p:spPr>
          <a:xfrm>
            <a:off x="18820001" y="10124764"/>
            <a:ext cx="3047160" cy="1107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199" dirty="0">
                <a:solidFill>
                  <a:srgbClr val="FF0000"/>
                </a:solidFill>
              </a:rPr>
              <a:t>Odstránenie </a:t>
            </a:r>
          </a:p>
          <a:p>
            <a:pPr algn="ctr"/>
            <a:r>
              <a:rPr lang="sk-SK" sz="2199" dirty="0">
                <a:solidFill>
                  <a:srgbClr val="FF0000"/>
                </a:solidFill>
              </a:rPr>
              <a:t>potvrdení pre účely RP (pripravené)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78B96A5-7B98-4FB1-A889-AA8881EEF468}"/>
              </a:ext>
            </a:extLst>
          </p:cNvPr>
          <p:cNvCxnSpPr>
            <a:cxnSpLocks/>
          </p:cNvCxnSpPr>
          <p:nvPr/>
        </p:nvCxnSpPr>
        <p:spPr>
          <a:xfrm flipH="1" flipV="1">
            <a:off x="18600896" y="10068261"/>
            <a:ext cx="594359" cy="351914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435470B2-6BFF-461F-9B25-6233086B06C8}"/>
              </a:ext>
            </a:extLst>
          </p:cNvPr>
          <p:cNvSpPr txBox="1"/>
          <p:nvPr/>
        </p:nvSpPr>
        <p:spPr>
          <a:xfrm>
            <a:off x="16947091" y="7516758"/>
            <a:ext cx="3047160" cy="1107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199" dirty="0">
                <a:solidFill>
                  <a:srgbClr val="FF0000"/>
                </a:solidFill>
              </a:rPr>
              <a:t>Odstránenie </a:t>
            </a:r>
          </a:p>
          <a:p>
            <a:pPr algn="ctr"/>
            <a:r>
              <a:rPr lang="sk-SK" sz="2199" dirty="0">
                <a:solidFill>
                  <a:srgbClr val="FF0000"/>
                </a:solidFill>
              </a:rPr>
              <a:t>Žiadosti o odňatie RP (pripravené)</a:t>
            </a: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DC7AEABA-189E-47AE-AD43-8A52EE4E6C5C}"/>
              </a:ext>
            </a:extLst>
          </p:cNvPr>
          <p:cNvCxnSpPr>
            <a:cxnSpLocks/>
          </p:cNvCxnSpPr>
          <p:nvPr/>
        </p:nvCxnSpPr>
        <p:spPr>
          <a:xfrm flipV="1">
            <a:off x="15012295" y="9830765"/>
            <a:ext cx="181485" cy="30722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94E6D926-9F76-464C-9AD5-EBBCD3503D67}"/>
              </a:ext>
            </a:extLst>
          </p:cNvPr>
          <p:cNvCxnSpPr>
            <a:cxnSpLocks/>
          </p:cNvCxnSpPr>
          <p:nvPr/>
        </p:nvCxnSpPr>
        <p:spPr>
          <a:xfrm flipH="1" flipV="1">
            <a:off x="17017289" y="11942820"/>
            <a:ext cx="849628" cy="307048"/>
          </a:xfrm>
          <a:prstGeom prst="straightConnector1">
            <a:avLst/>
          </a:prstGeom>
          <a:ln w="34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 flipV="1">
            <a:off x="8469410" y="8890828"/>
            <a:ext cx="451264" cy="58341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8426722" y="8874759"/>
            <a:ext cx="589303" cy="6220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ovná spojnica 108"/>
          <p:cNvCxnSpPr/>
          <p:nvPr/>
        </p:nvCxnSpPr>
        <p:spPr>
          <a:xfrm flipV="1">
            <a:off x="12944422" y="8066476"/>
            <a:ext cx="451264" cy="58341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aoblený obdĺžnik 11"/>
          <p:cNvSpPr/>
          <p:nvPr/>
        </p:nvSpPr>
        <p:spPr>
          <a:xfrm>
            <a:off x="17331840" y="12316657"/>
            <a:ext cx="2013240" cy="8857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14" name="Rovná spojnica 113"/>
          <p:cNvCxnSpPr/>
          <p:nvPr/>
        </p:nvCxnSpPr>
        <p:spPr>
          <a:xfrm>
            <a:off x="12901734" y="8050407"/>
            <a:ext cx="589303" cy="6220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ovná spojnica 114"/>
          <p:cNvCxnSpPr/>
          <p:nvPr/>
        </p:nvCxnSpPr>
        <p:spPr>
          <a:xfrm flipV="1">
            <a:off x="17398656" y="8863116"/>
            <a:ext cx="451264" cy="58341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Rovná spojnica 120"/>
          <p:cNvCxnSpPr/>
          <p:nvPr/>
        </p:nvCxnSpPr>
        <p:spPr>
          <a:xfrm>
            <a:off x="17355968" y="8847047"/>
            <a:ext cx="589303" cy="6220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17F71A5E-A412-4A5C-B095-22956FBC8A0A}"/>
              </a:ext>
            </a:extLst>
          </p:cNvPr>
          <p:cNvSpPr txBox="1"/>
          <p:nvPr/>
        </p:nvSpPr>
        <p:spPr>
          <a:xfrm>
            <a:off x="17017288" y="12391588"/>
            <a:ext cx="2605121" cy="769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199" dirty="0">
                <a:solidFill>
                  <a:schemeClr val="accent3"/>
                </a:solidFill>
              </a:rPr>
              <a:t>Integrácia na</a:t>
            </a:r>
          </a:p>
          <a:p>
            <a:pPr algn="ctr"/>
            <a:r>
              <a:rPr lang="sk-SK" sz="2199" dirty="0">
                <a:solidFill>
                  <a:schemeClr val="accent3"/>
                </a:solidFill>
              </a:rPr>
              <a:t>IS ÚPSVAR</a:t>
            </a:r>
          </a:p>
        </p:txBody>
      </p:sp>
      <p:sp>
        <p:nvSpPr>
          <p:cNvPr id="156" name="Zaoblený obdĺžnik 155"/>
          <p:cNvSpPr/>
          <p:nvPr/>
        </p:nvSpPr>
        <p:spPr>
          <a:xfrm>
            <a:off x="10981215" y="12864368"/>
            <a:ext cx="4031079" cy="7809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080CDCD-EE71-47C9-AB29-0BFA9E8ABADC}"/>
              </a:ext>
            </a:extLst>
          </p:cNvPr>
          <p:cNvSpPr txBox="1"/>
          <p:nvPr/>
        </p:nvSpPr>
        <p:spPr>
          <a:xfrm>
            <a:off x="10901868" y="13038510"/>
            <a:ext cx="4085108" cy="43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199" dirty="0">
                <a:solidFill>
                  <a:schemeClr val="accent3"/>
                </a:solidFill>
              </a:rPr>
              <a:t>Integrácia EZK (</a:t>
            </a:r>
            <a:r>
              <a:rPr lang="sk-SK" sz="2199" dirty="0" err="1">
                <a:solidFill>
                  <a:schemeClr val="accent3"/>
                </a:solidFill>
              </a:rPr>
              <a:t>eZdravie</a:t>
            </a:r>
            <a:r>
              <a:rPr lang="sk-SK" sz="2199" dirty="0">
                <a:solidFill>
                  <a:schemeClr val="accent3"/>
                </a:solidFill>
              </a:rPr>
              <a:t>) a IS SP</a:t>
            </a:r>
          </a:p>
        </p:txBody>
      </p:sp>
      <p:cxnSp>
        <p:nvCxnSpPr>
          <p:cNvPr id="157" name="Rovná spojnica 156"/>
          <p:cNvCxnSpPr/>
          <p:nvPr/>
        </p:nvCxnSpPr>
        <p:spPr>
          <a:xfrm flipV="1">
            <a:off x="15950855" y="8121895"/>
            <a:ext cx="451264" cy="58341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Rovná spojnica 157"/>
          <p:cNvCxnSpPr/>
          <p:nvPr/>
        </p:nvCxnSpPr>
        <p:spPr>
          <a:xfrm>
            <a:off x="15908167" y="8105826"/>
            <a:ext cx="589303" cy="6220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3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3" grpId="0" animBg="1"/>
      <p:bldP spid="6" grpId="0"/>
      <p:bldP spid="104" grpId="0"/>
      <p:bldP spid="112" grpId="0" animBg="1"/>
      <p:bldP spid="113" grpId="0"/>
      <p:bldP spid="128" grpId="0" animBg="1"/>
      <p:bldP spid="131" grpId="0"/>
      <p:bldP spid="150" grpId="0" animBg="1"/>
      <p:bldP spid="151" grpId="0"/>
      <p:bldP spid="154" grpId="0"/>
      <p:bldP spid="12" grpId="0" animBg="1"/>
      <p:bldP spid="110" grpId="0"/>
      <p:bldP spid="156" grpId="0" animBg="1"/>
      <p:bldP spid="1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0A2DC1C-6D40-4F1C-82B2-8A619F7B0855}"/>
              </a:ext>
            </a:extLst>
          </p:cNvPr>
          <p:cNvSpPr/>
          <p:nvPr/>
        </p:nvSpPr>
        <p:spPr>
          <a:xfrm>
            <a:off x="1144759" y="1084776"/>
            <a:ext cx="10047545" cy="101093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A32981-B388-49E4-A0D4-BE5322EF6131}"/>
              </a:ext>
            </a:extLst>
          </p:cNvPr>
          <p:cNvSpPr txBox="1">
            <a:spLocks/>
          </p:cNvSpPr>
          <p:nvPr/>
        </p:nvSpPr>
        <p:spPr>
          <a:xfrm>
            <a:off x="1028829" y="662719"/>
            <a:ext cx="18803126" cy="1103904"/>
          </a:xfrm>
          <a:prstGeom prst="rect">
            <a:avLst/>
          </a:prstGeom>
        </p:spPr>
        <p:txBody>
          <a:bodyPr vert="horz" lIns="182832" tIns="91416" rIns="182832" bIns="91416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5599" b="1" dirty="0">
                <a:solidFill>
                  <a:schemeClr val="tx2"/>
                </a:solidFill>
                <a:cs typeface="Calibri"/>
              </a:rPr>
              <a:t>Digitalizácia ŽS Narodenie dieťaťa / </a:t>
            </a:r>
            <a:r>
              <a:rPr lang="sk-SK" sz="5599" b="1" dirty="0" smtClean="0">
                <a:solidFill>
                  <a:schemeClr val="tx2"/>
                </a:solidFill>
                <a:cs typeface="Calibri"/>
              </a:rPr>
              <a:t>Po pôrode </a:t>
            </a:r>
            <a:r>
              <a:rPr lang="sk-SK" sz="5599" b="1" dirty="0">
                <a:solidFill>
                  <a:schemeClr val="tx2"/>
                </a:solidFill>
                <a:cs typeface="Calibri"/>
              </a:rPr>
              <a:t>– </a:t>
            </a:r>
            <a:r>
              <a:rPr lang="sk-SK" sz="5599" b="1" dirty="0" smtClean="0">
                <a:solidFill>
                  <a:schemeClr val="tx2"/>
                </a:solidFill>
                <a:cs typeface="Calibri"/>
              </a:rPr>
              <a:t>príklad II. </a:t>
            </a:r>
            <a:endParaRPr lang="en-US" sz="5599" dirty="0">
              <a:solidFill>
                <a:schemeClr val="tx2"/>
              </a:solidFill>
              <a:ea typeface="+mn-lt"/>
              <a:cs typeface="+mn-lt"/>
            </a:endParaRPr>
          </a:p>
        </p:txBody>
      </p:sp>
      <p:sp>
        <p:nvSpPr>
          <p:cNvPr id="127" name="Zaoblený obdĺžnik 126"/>
          <p:cNvSpPr/>
          <p:nvPr/>
        </p:nvSpPr>
        <p:spPr>
          <a:xfrm>
            <a:off x="3478980" y="12864368"/>
            <a:ext cx="4031079" cy="7809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5490AA-D24B-4EDF-A572-5753EF3D19C2}"/>
              </a:ext>
            </a:extLst>
          </p:cNvPr>
          <p:cNvSpPr/>
          <p:nvPr/>
        </p:nvSpPr>
        <p:spPr>
          <a:xfrm>
            <a:off x="1324653" y="2225927"/>
            <a:ext cx="6478313" cy="8858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399" dirty="0"/>
              <a:t>MV SR (Matrika)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4C04C6-A54D-4C0D-9E92-AD32A4586E7C}"/>
              </a:ext>
            </a:extLst>
          </p:cNvPr>
          <p:cNvSpPr/>
          <p:nvPr/>
        </p:nvSpPr>
        <p:spPr>
          <a:xfrm>
            <a:off x="8208024" y="2225927"/>
            <a:ext cx="3599063" cy="8858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399" dirty="0"/>
              <a:t>Zdravotná poisťovňa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A9F9DE-1A38-47E4-B2C2-57E421A30B48}"/>
              </a:ext>
            </a:extLst>
          </p:cNvPr>
          <p:cNvSpPr/>
          <p:nvPr/>
        </p:nvSpPr>
        <p:spPr>
          <a:xfrm>
            <a:off x="12215170" y="2225927"/>
            <a:ext cx="6478313" cy="8858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399" dirty="0"/>
              <a:t>ÚPSVaR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0F365E-7785-4692-AD1C-2B5A2A295FE0}"/>
              </a:ext>
            </a:extLst>
          </p:cNvPr>
          <p:cNvSpPr/>
          <p:nvPr/>
        </p:nvSpPr>
        <p:spPr>
          <a:xfrm>
            <a:off x="19125016" y="2225927"/>
            <a:ext cx="3599063" cy="8858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399" dirty="0"/>
              <a:t>Obec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DCB5DF4-4C12-470D-804D-34171E134F27}"/>
              </a:ext>
            </a:extLst>
          </p:cNvPr>
          <p:cNvSpPr/>
          <p:nvPr/>
        </p:nvSpPr>
        <p:spPr>
          <a:xfrm>
            <a:off x="11179372" y="3904002"/>
            <a:ext cx="2519344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399" dirty="0"/>
              <a:t>Oznámenie tehotenstva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4BF8E03-9CB6-4E4D-9EB1-E6FDE835B41F}"/>
              </a:ext>
            </a:extLst>
          </p:cNvPr>
          <p:cNvSpPr/>
          <p:nvPr/>
        </p:nvSpPr>
        <p:spPr>
          <a:xfrm>
            <a:off x="1060783" y="3413402"/>
            <a:ext cx="22256087" cy="3821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32177A9-2C98-444D-9B76-8C616DDA0F7B}"/>
              </a:ext>
            </a:extLst>
          </p:cNvPr>
          <p:cNvSpPr/>
          <p:nvPr/>
        </p:nvSpPr>
        <p:spPr>
          <a:xfrm>
            <a:off x="1501097" y="4174311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Určenie otcovstva dieťaťa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6BA13C2-7E67-46B8-81F3-489B6E60DDB7}"/>
              </a:ext>
            </a:extLst>
          </p:cNvPr>
          <p:cNvSpPr/>
          <p:nvPr/>
        </p:nvSpPr>
        <p:spPr>
          <a:xfrm>
            <a:off x="19730702" y="3883523"/>
            <a:ext cx="2519344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Ohlas. povinnosť (komunálny odpad)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A784A9-6805-4897-A670-924A340462D8}"/>
              </a:ext>
            </a:extLst>
          </p:cNvPr>
          <p:cNvSpPr txBox="1"/>
          <p:nvPr/>
        </p:nvSpPr>
        <p:spPr>
          <a:xfrm rot="16200000">
            <a:off x="22357425" y="5218290"/>
            <a:ext cx="1310552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399" dirty="0">
                <a:solidFill>
                  <a:srgbClr val="002060"/>
                </a:solidFill>
              </a:rPr>
              <a:t>PROCESY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E59F0C5-7FAE-45D8-9961-ACB8EC217FED}"/>
              </a:ext>
            </a:extLst>
          </p:cNvPr>
          <p:cNvSpPr/>
          <p:nvPr/>
        </p:nvSpPr>
        <p:spPr>
          <a:xfrm>
            <a:off x="1060782" y="7603856"/>
            <a:ext cx="22256087" cy="32847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B0881B8-5CE1-4BDE-A095-A91432A115B7}"/>
              </a:ext>
            </a:extLst>
          </p:cNvPr>
          <p:cNvSpPr txBox="1"/>
          <p:nvPr/>
        </p:nvSpPr>
        <p:spPr>
          <a:xfrm rot="16200000">
            <a:off x="21968621" y="8831455"/>
            <a:ext cx="1824282" cy="830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399" dirty="0">
                <a:solidFill>
                  <a:srgbClr val="002060"/>
                </a:solidFill>
              </a:rPr>
              <a:t>FORMULÁRE</a:t>
            </a:r>
          </a:p>
          <a:p>
            <a:r>
              <a:rPr lang="sk-SK" sz="2399" dirty="0">
                <a:solidFill>
                  <a:srgbClr val="002060"/>
                </a:solidFill>
              </a:rPr>
              <a:t>POTVRDENIA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6A871E3-1409-4177-A900-07F480560484}"/>
              </a:ext>
            </a:extLst>
          </p:cNvPr>
          <p:cNvCxnSpPr>
            <a:cxnSpLocks/>
          </p:cNvCxnSpPr>
          <p:nvPr/>
        </p:nvCxnSpPr>
        <p:spPr>
          <a:xfrm>
            <a:off x="417529" y="4642189"/>
            <a:ext cx="1079719" cy="1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6D7C508D-B9B7-4A8E-84F9-98F5056FA0D8}"/>
              </a:ext>
            </a:extLst>
          </p:cNvPr>
          <p:cNvSpPr txBox="1"/>
          <p:nvPr/>
        </p:nvSpPr>
        <p:spPr>
          <a:xfrm>
            <a:off x="19736803" y="13033267"/>
            <a:ext cx="3724434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9" b="1" i="1" u="sng" dirty="0">
                <a:solidFill>
                  <a:srgbClr val="002060"/>
                </a:solidFill>
              </a:rPr>
              <a:t>Detailná procesná mapa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AE5E894-7596-4F7F-B499-245AC899E67E}"/>
              </a:ext>
            </a:extLst>
          </p:cNvPr>
          <p:cNvCxnSpPr>
            <a:stCxn id="53" idx="2"/>
            <a:endCxn id="52" idx="0"/>
          </p:cNvCxnSpPr>
          <p:nvPr/>
        </p:nvCxnSpPr>
        <p:spPr>
          <a:xfrm>
            <a:off x="20990374" y="4819280"/>
            <a:ext cx="0" cy="8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E137A346-64CF-4849-87B9-648E9A92A5DB}"/>
              </a:ext>
            </a:extLst>
          </p:cNvPr>
          <p:cNvSpPr/>
          <p:nvPr/>
        </p:nvSpPr>
        <p:spPr>
          <a:xfrm>
            <a:off x="2092485" y="8046540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C7534FD-8694-4AF3-9F8E-E482FF4A1B87}"/>
              </a:ext>
            </a:extLst>
          </p:cNvPr>
          <p:cNvSpPr txBox="1"/>
          <p:nvPr/>
        </p:nvSpPr>
        <p:spPr>
          <a:xfrm>
            <a:off x="1422730" y="8766354"/>
            <a:ext cx="1799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Vyhlásenie o mene dieťaťa (zápisnica)</a:t>
            </a:r>
          </a:p>
        </p:txBody>
      </p:sp>
      <p:sp>
        <p:nvSpPr>
          <p:cNvPr id="87" name="Rectangle: Folded Corner 86">
            <a:extLst>
              <a:ext uri="{FF2B5EF4-FFF2-40B4-BE49-F238E27FC236}">
                <a16:creationId xmlns:a16="http://schemas.microsoft.com/office/drawing/2014/main" id="{159C6051-E550-4D05-97EB-2DB71A152558}"/>
              </a:ext>
            </a:extLst>
          </p:cNvPr>
          <p:cNvSpPr/>
          <p:nvPr/>
        </p:nvSpPr>
        <p:spPr>
          <a:xfrm>
            <a:off x="4949027" y="8044545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72390FD-802A-4CDD-8819-2CCA77854729}"/>
              </a:ext>
            </a:extLst>
          </p:cNvPr>
          <p:cNvSpPr txBox="1"/>
          <p:nvPr/>
        </p:nvSpPr>
        <p:spPr>
          <a:xfrm>
            <a:off x="4354668" y="8764358"/>
            <a:ext cx="1799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Tlačivo ŠÚ SR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4AA6165-B249-436F-8107-647486C50B40}"/>
              </a:ext>
            </a:extLst>
          </p:cNvPr>
          <p:cNvCxnSpPr>
            <a:cxnSpLocks/>
          </p:cNvCxnSpPr>
          <p:nvPr/>
        </p:nvCxnSpPr>
        <p:spPr>
          <a:xfrm flipV="1">
            <a:off x="2344419" y="5084796"/>
            <a:ext cx="0" cy="29512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8147DAFA-325E-424E-BD21-2DE7D9319F32}"/>
              </a:ext>
            </a:extLst>
          </p:cNvPr>
          <p:cNvSpPr/>
          <p:nvPr/>
        </p:nvSpPr>
        <p:spPr>
          <a:xfrm>
            <a:off x="1060782" y="11276995"/>
            <a:ext cx="22256087" cy="1727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FFAAFAA-14D0-4449-90CD-A33F2D521F2E}"/>
              </a:ext>
            </a:extLst>
          </p:cNvPr>
          <p:cNvCxnSpPr>
            <a:cxnSpLocks/>
            <a:stCxn id="87" idx="0"/>
          </p:cNvCxnSpPr>
          <p:nvPr/>
        </p:nvCxnSpPr>
        <p:spPr>
          <a:xfrm flipV="1">
            <a:off x="5200961" y="5822700"/>
            <a:ext cx="0" cy="22218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516195-D025-4E94-BC78-F72488211010}"/>
              </a:ext>
            </a:extLst>
          </p:cNvPr>
          <p:cNvCxnSpPr/>
          <p:nvPr/>
        </p:nvCxnSpPr>
        <p:spPr>
          <a:xfrm>
            <a:off x="11995175" y="2376719"/>
            <a:ext cx="0" cy="10365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E68CA3-B341-48D7-82EA-C4AB250BDCC6}"/>
              </a:ext>
            </a:extLst>
          </p:cNvPr>
          <p:cNvCxnSpPr/>
          <p:nvPr/>
        </p:nvCxnSpPr>
        <p:spPr>
          <a:xfrm>
            <a:off x="18900089" y="2357870"/>
            <a:ext cx="0" cy="10365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FFB96B-A04B-4F14-B63D-CFC9FDB84CE5}"/>
              </a:ext>
            </a:extLst>
          </p:cNvPr>
          <p:cNvCxnSpPr/>
          <p:nvPr/>
        </p:nvCxnSpPr>
        <p:spPr>
          <a:xfrm>
            <a:off x="7936871" y="2376719"/>
            <a:ext cx="0" cy="10365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B1FF5A1B-C167-4A1C-8DCE-E6E8D0A245C3}"/>
              </a:ext>
            </a:extLst>
          </p:cNvPr>
          <p:cNvSpPr txBox="1"/>
          <p:nvPr/>
        </p:nvSpPr>
        <p:spPr>
          <a:xfrm rot="16200000">
            <a:off x="22328026" y="11866424"/>
            <a:ext cx="1324722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399" dirty="0">
                <a:solidFill>
                  <a:srgbClr val="002060"/>
                </a:solidFill>
              </a:rPr>
              <a:t>SYSTÉMY</a:t>
            </a:r>
          </a:p>
        </p:txBody>
      </p:sp>
      <p:sp>
        <p:nvSpPr>
          <p:cNvPr id="99" name="Cylinder 98">
            <a:extLst>
              <a:ext uri="{FF2B5EF4-FFF2-40B4-BE49-F238E27FC236}">
                <a16:creationId xmlns:a16="http://schemas.microsoft.com/office/drawing/2014/main" id="{803A6398-3FB7-420F-908C-895825A52AB4}"/>
              </a:ext>
            </a:extLst>
          </p:cNvPr>
          <p:cNvSpPr/>
          <p:nvPr/>
        </p:nvSpPr>
        <p:spPr>
          <a:xfrm>
            <a:off x="2326413" y="11506936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FEEF66A-D4BC-4807-8F4C-0B7635FBFBA4}"/>
              </a:ext>
            </a:extLst>
          </p:cNvPr>
          <p:cNvSpPr txBox="1"/>
          <p:nvPr/>
        </p:nvSpPr>
        <p:spPr>
          <a:xfrm>
            <a:off x="1661836" y="12207109"/>
            <a:ext cx="194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IS CISMA</a:t>
            </a:r>
          </a:p>
        </p:txBody>
      </p:sp>
      <p:sp>
        <p:nvSpPr>
          <p:cNvPr id="119" name="Cylinder 118">
            <a:extLst>
              <a:ext uri="{FF2B5EF4-FFF2-40B4-BE49-F238E27FC236}">
                <a16:creationId xmlns:a16="http://schemas.microsoft.com/office/drawing/2014/main" id="{8B96C719-C242-4B80-9524-9B3865632979}"/>
              </a:ext>
            </a:extLst>
          </p:cNvPr>
          <p:cNvSpPr/>
          <p:nvPr/>
        </p:nvSpPr>
        <p:spPr>
          <a:xfrm>
            <a:off x="9830310" y="11490844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36A7E96-72DE-438A-A695-C328AAF4E121}"/>
              </a:ext>
            </a:extLst>
          </p:cNvPr>
          <p:cNvSpPr txBox="1"/>
          <p:nvPr/>
        </p:nvSpPr>
        <p:spPr>
          <a:xfrm>
            <a:off x="9052639" y="12247564"/>
            <a:ext cx="194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IS </a:t>
            </a:r>
            <a:r>
              <a:rPr lang="sk-SK" sz="2000" dirty="0" err="1">
                <a:solidFill>
                  <a:srgbClr val="002060"/>
                </a:solidFill>
              </a:rPr>
              <a:t>ZPo</a:t>
            </a:r>
            <a:endParaRPr lang="sk-SK" sz="2000" dirty="0">
              <a:solidFill>
                <a:srgbClr val="002060"/>
              </a:solidFill>
            </a:endParaRPr>
          </a:p>
        </p:txBody>
      </p:sp>
      <p:sp>
        <p:nvSpPr>
          <p:cNvPr id="134" name="Cylinder 133">
            <a:extLst>
              <a:ext uri="{FF2B5EF4-FFF2-40B4-BE49-F238E27FC236}">
                <a16:creationId xmlns:a16="http://schemas.microsoft.com/office/drawing/2014/main" id="{21B07553-E1AC-4212-A557-F69699CBDED4}"/>
              </a:ext>
            </a:extLst>
          </p:cNvPr>
          <p:cNvSpPr/>
          <p:nvPr/>
        </p:nvSpPr>
        <p:spPr>
          <a:xfrm>
            <a:off x="13451551" y="11506936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870BB79-47F9-4561-A791-FAA8DF844574}"/>
              </a:ext>
            </a:extLst>
          </p:cNvPr>
          <p:cNvSpPr txBox="1"/>
          <p:nvPr/>
        </p:nvSpPr>
        <p:spPr>
          <a:xfrm>
            <a:off x="12824672" y="12207108"/>
            <a:ext cx="194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IS RSD</a:t>
            </a:r>
          </a:p>
        </p:txBody>
      </p:sp>
      <p:sp>
        <p:nvSpPr>
          <p:cNvPr id="136" name="Rectangle: Folded Corner 135">
            <a:extLst>
              <a:ext uri="{FF2B5EF4-FFF2-40B4-BE49-F238E27FC236}">
                <a16:creationId xmlns:a16="http://schemas.microsoft.com/office/drawing/2014/main" id="{D5BA1E76-B170-4ED9-9E83-975480679714}"/>
              </a:ext>
            </a:extLst>
          </p:cNvPr>
          <p:cNvSpPr/>
          <p:nvPr/>
        </p:nvSpPr>
        <p:spPr>
          <a:xfrm>
            <a:off x="20055930" y="8040038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F1E8577-BB06-488D-A205-A56D3F60196B}"/>
              </a:ext>
            </a:extLst>
          </p:cNvPr>
          <p:cNvSpPr txBox="1"/>
          <p:nvPr/>
        </p:nvSpPr>
        <p:spPr>
          <a:xfrm>
            <a:off x="19461571" y="8759852"/>
            <a:ext cx="1692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Tlačivo</a:t>
            </a:r>
          </a:p>
          <a:p>
            <a:pPr algn="ctr"/>
            <a:r>
              <a:rPr lang="sk-SK" sz="2000" dirty="0">
                <a:solidFill>
                  <a:srgbClr val="002060"/>
                </a:solidFill>
              </a:rPr>
              <a:t>obce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5279DC3-A4AC-41CE-83E5-E31162F540B0}"/>
              </a:ext>
            </a:extLst>
          </p:cNvPr>
          <p:cNvCxnSpPr>
            <a:cxnSpLocks/>
            <a:stCxn id="136" idx="0"/>
          </p:cNvCxnSpPr>
          <p:nvPr/>
        </p:nvCxnSpPr>
        <p:spPr>
          <a:xfrm flipV="1">
            <a:off x="20307864" y="4833256"/>
            <a:ext cx="0" cy="32067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EECD26B-742B-4EAD-A67E-DCF9038D7FFB}"/>
              </a:ext>
            </a:extLst>
          </p:cNvPr>
          <p:cNvSpPr/>
          <p:nvPr/>
        </p:nvSpPr>
        <p:spPr>
          <a:xfrm>
            <a:off x="19730702" y="5642891"/>
            <a:ext cx="2519344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Príspevok od obce k narodeniu dieťaťa</a:t>
            </a:r>
          </a:p>
        </p:txBody>
      </p:sp>
      <p:sp>
        <p:nvSpPr>
          <p:cNvPr id="139" name="Cylinder 138">
            <a:extLst>
              <a:ext uri="{FF2B5EF4-FFF2-40B4-BE49-F238E27FC236}">
                <a16:creationId xmlns:a16="http://schemas.microsoft.com/office/drawing/2014/main" id="{CE84C3F8-D79A-43CE-8094-5E4219FE30FD}"/>
              </a:ext>
            </a:extLst>
          </p:cNvPr>
          <p:cNvSpPr/>
          <p:nvPr/>
        </p:nvSpPr>
        <p:spPr>
          <a:xfrm>
            <a:off x="19831955" y="11490074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463A11A-4021-47B5-9D5E-63143D49136A}"/>
              </a:ext>
            </a:extLst>
          </p:cNvPr>
          <p:cNvSpPr txBox="1"/>
          <p:nvPr/>
        </p:nvSpPr>
        <p:spPr>
          <a:xfrm>
            <a:off x="19205076" y="12190247"/>
            <a:ext cx="194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IS Obce</a:t>
            </a:r>
          </a:p>
        </p:txBody>
      </p:sp>
      <p:sp>
        <p:nvSpPr>
          <p:cNvPr id="143" name="Rectangle: Folded Corner 142">
            <a:extLst>
              <a:ext uri="{FF2B5EF4-FFF2-40B4-BE49-F238E27FC236}">
                <a16:creationId xmlns:a16="http://schemas.microsoft.com/office/drawing/2014/main" id="{300A150A-5122-4DDA-8404-AFC1EFCDEE49}"/>
              </a:ext>
            </a:extLst>
          </p:cNvPr>
          <p:cNvSpPr/>
          <p:nvPr/>
        </p:nvSpPr>
        <p:spPr>
          <a:xfrm>
            <a:off x="21363303" y="8777012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270126A-45D7-4427-95A0-758C1EA0A16A}"/>
              </a:ext>
            </a:extLst>
          </p:cNvPr>
          <p:cNvSpPr txBox="1"/>
          <p:nvPr/>
        </p:nvSpPr>
        <p:spPr>
          <a:xfrm>
            <a:off x="20768944" y="9496825"/>
            <a:ext cx="1692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Žiadosť o príspevok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D3B9CC1-0907-46CB-BCB5-1777A21259C2}"/>
              </a:ext>
            </a:extLst>
          </p:cNvPr>
          <p:cNvCxnSpPr>
            <a:cxnSpLocks/>
            <a:stCxn id="143" idx="0"/>
          </p:cNvCxnSpPr>
          <p:nvPr/>
        </p:nvCxnSpPr>
        <p:spPr>
          <a:xfrm flipV="1">
            <a:off x="21615238" y="6555167"/>
            <a:ext cx="0" cy="22218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F5B46675-12D5-4E32-B5A5-F3DDE49A3E99}"/>
              </a:ext>
            </a:extLst>
          </p:cNvPr>
          <p:cNvSpPr/>
          <p:nvPr/>
        </p:nvSpPr>
        <p:spPr>
          <a:xfrm>
            <a:off x="4710717" y="3676725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Prihlásenie</a:t>
            </a:r>
          </a:p>
          <a:p>
            <a:pPr algn="ctr"/>
            <a:r>
              <a:rPr lang="sk-SK" sz="2000" dirty="0"/>
              <a:t>na trvalý pobyt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902A5782-246C-4C88-A723-F776A6FBFE0B}"/>
              </a:ext>
            </a:extLst>
          </p:cNvPr>
          <p:cNvSpPr/>
          <p:nvPr/>
        </p:nvSpPr>
        <p:spPr>
          <a:xfrm>
            <a:off x="1489688" y="5510425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Určenie mena a priezviska dieťaťa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501D1699-4A24-4E1D-B87E-F4D4F3FF809B}"/>
              </a:ext>
            </a:extLst>
          </p:cNvPr>
          <p:cNvSpPr/>
          <p:nvPr/>
        </p:nvSpPr>
        <p:spPr>
          <a:xfrm>
            <a:off x="4715892" y="4893746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Hlásenie</a:t>
            </a:r>
          </a:p>
          <a:p>
            <a:pPr algn="ctr"/>
            <a:r>
              <a:rPr lang="sk-SK" sz="2000" dirty="0"/>
              <a:t>o narodení dieťaťa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33DB0273-2779-49C0-8C0B-D232489F6F45}"/>
              </a:ext>
            </a:extLst>
          </p:cNvPr>
          <p:cNvSpPr/>
          <p:nvPr/>
        </p:nvSpPr>
        <p:spPr>
          <a:xfrm>
            <a:off x="4703999" y="6110767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Vydanie rodeného listu dieťaťa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8958B6C-348E-4D6F-85F8-6F1B62314E77}"/>
              </a:ext>
            </a:extLst>
          </p:cNvPr>
          <p:cNvCxnSpPr>
            <a:stCxn id="28" idx="2"/>
            <a:endCxn id="93" idx="0"/>
          </p:cNvCxnSpPr>
          <p:nvPr/>
        </p:nvCxnSpPr>
        <p:spPr>
          <a:xfrm flipH="1">
            <a:off x="2821341" y="5110068"/>
            <a:ext cx="11409" cy="400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F0CA5641-0F3C-447A-9662-F0D3AFEB10B4}"/>
              </a:ext>
            </a:extLst>
          </p:cNvPr>
          <p:cNvCxnSpPr>
            <a:stCxn id="93" idx="3"/>
            <a:endCxn id="91" idx="1"/>
          </p:cNvCxnSpPr>
          <p:nvPr/>
        </p:nvCxnSpPr>
        <p:spPr>
          <a:xfrm flipV="1">
            <a:off x="4152994" y="4144604"/>
            <a:ext cx="557723" cy="1833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38E53A-20D6-451E-AC68-E7DF707C96A5}"/>
              </a:ext>
            </a:extLst>
          </p:cNvPr>
          <p:cNvCxnSpPr>
            <a:stCxn id="91" idx="2"/>
            <a:endCxn id="94" idx="0"/>
          </p:cNvCxnSpPr>
          <p:nvPr/>
        </p:nvCxnSpPr>
        <p:spPr>
          <a:xfrm>
            <a:off x="6042370" y="4612482"/>
            <a:ext cx="5175" cy="28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1105B91-D268-4D02-B026-D5667D7B43BD}"/>
              </a:ext>
            </a:extLst>
          </p:cNvPr>
          <p:cNvCxnSpPr>
            <a:stCxn id="94" idx="2"/>
            <a:endCxn id="95" idx="0"/>
          </p:cNvCxnSpPr>
          <p:nvPr/>
        </p:nvCxnSpPr>
        <p:spPr>
          <a:xfrm flipH="1">
            <a:off x="6035652" y="5829503"/>
            <a:ext cx="11893" cy="28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252B9881-6A25-4EB6-84F8-1E145F4F4208}"/>
              </a:ext>
            </a:extLst>
          </p:cNvPr>
          <p:cNvSpPr/>
          <p:nvPr/>
        </p:nvSpPr>
        <p:spPr>
          <a:xfrm>
            <a:off x="8664223" y="4893746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Prihlásenie na zdravotné poistenie 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8D29428-C1B7-4C6B-8A02-D6336C78BADF}"/>
              </a:ext>
            </a:extLst>
          </p:cNvPr>
          <p:cNvSpPr txBox="1"/>
          <p:nvPr/>
        </p:nvSpPr>
        <p:spPr>
          <a:xfrm>
            <a:off x="2600711" y="5078180"/>
            <a:ext cx="210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ALT. Súd SR</a:t>
            </a: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78DE5668-66CA-45CC-9CF6-07561CC929D0}"/>
              </a:ext>
            </a:extLst>
          </p:cNvPr>
          <p:cNvCxnSpPr>
            <a:cxnSpLocks/>
            <a:stCxn id="95" idx="3"/>
            <a:endCxn id="104" idx="1"/>
          </p:cNvCxnSpPr>
          <p:nvPr/>
        </p:nvCxnSpPr>
        <p:spPr>
          <a:xfrm flipV="1">
            <a:off x="7367305" y="5361625"/>
            <a:ext cx="1296918" cy="1217021"/>
          </a:xfrm>
          <a:prstGeom prst="bentConnector3">
            <a:avLst>
              <a:gd name="adj1" fmla="val 282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F52A34E8-2B32-420F-9296-FA964BB41B9F}"/>
              </a:ext>
            </a:extLst>
          </p:cNvPr>
          <p:cNvSpPr/>
          <p:nvPr/>
        </p:nvSpPr>
        <p:spPr>
          <a:xfrm>
            <a:off x="12232766" y="3513233"/>
            <a:ext cx="6293923" cy="3654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2000" dirty="0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57CEBD9A-F13D-4A42-8F9D-25D2686B697E}"/>
              </a:ext>
            </a:extLst>
          </p:cNvPr>
          <p:cNvSpPr/>
          <p:nvPr/>
        </p:nvSpPr>
        <p:spPr>
          <a:xfrm>
            <a:off x="12595803" y="3676725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Príspevok pri narodení dieťaťa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8C7055-D1A1-497D-B508-E90CCE485176}"/>
              </a:ext>
            </a:extLst>
          </p:cNvPr>
          <p:cNvCxnSpPr>
            <a:cxnSpLocks/>
            <a:stCxn id="104" idx="3"/>
            <a:endCxn id="122" idx="1"/>
          </p:cNvCxnSpPr>
          <p:nvPr/>
        </p:nvCxnSpPr>
        <p:spPr>
          <a:xfrm flipV="1">
            <a:off x="11327529" y="5340548"/>
            <a:ext cx="905236" cy="21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8608B3D-3FC6-4BA5-A5A8-7D84E9A5E6A2}"/>
              </a:ext>
            </a:extLst>
          </p:cNvPr>
          <p:cNvSpPr/>
          <p:nvPr/>
        </p:nvSpPr>
        <p:spPr>
          <a:xfrm>
            <a:off x="15619098" y="4141786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Ďalšie</a:t>
            </a:r>
          </a:p>
          <a:p>
            <a:pPr algn="ctr"/>
            <a:r>
              <a:rPr lang="sk-SK" sz="2000" dirty="0"/>
              <a:t>sociálne dávky</a:t>
            </a:r>
          </a:p>
        </p:txBody>
      </p: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CA445453-FE50-4C5A-B202-FAB08207A92B}"/>
              </a:ext>
            </a:extLst>
          </p:cNvPr>
          <p:cNvCxnSpPr>
            <a:cxnSpLocks/>
            <a:stCxn id="122" idx="3"/>
            <a:endCxn id="53" idx="1"/>
          </p:cNvCxnSpPr>
          <p:nvPr/>
        </p:nvCxnSpPr>
        <p:spPr>
          <a:xfrm flipV="1">
            <a:off x="18526688" y="4351401"/>
            <a:ext cx="1204014" cy="98914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: Folded Corner 127">
            <a:extLst>
              <a:ext uri="{FF2B5EF4-FFF2-40B4-BE49-F238E27FC236}">
                <a16:creationId xmlns:a16="http://schemas.microsoft.com/office/drawing/2014/main" id="{D12D0843-78B6-4A02-A7DB-AC641918A4E2}"/>
              </a:ext>
            </a:extLst>
          </p:cNvPr>
          <p:cNvSpPr/>
          <p:nvPr/>
        </p:nvSpPr>
        <p:spPr>
          <a:xfrm>
            <a:off x="6432980" y="9124891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776304A-6CDD-4705-B69F-3933F3289EA0}"/>
              </a:ext>
            </a:extLst>
          </p:cNvPr>
          <p:cNvSpPr txBox="1"/>
          <p:nvPr/>
        </p:nvSpPr>
        <p:spPr>
          <a:xfrm>
            <a:off x="5838621" y="9844705"/>
            <a:ext cx="1692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Rodný list dieťaťa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CD59769-B4AA-40A6-992C-EA1E9BEDFDC7}"/>
              </a:ext>
            </a:extLst>
          </p:cNvPr>
          <p:cNvCxnSpPr>
            <a:cxnSpLocks/>
          </p:cNvCxnSpPr>
          <p:nvPr/>
        </p:nvCxnSpPr>
        <p:spPr>
          <a:xfrm flipV="1">
            <a:off x="6684915" y="7053837"/>
            <a:ext cx="0" cy="208745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ylinder 149">
            <a:extLst>
              <a:ext uri="{FF2B5EF4-FFF2-40B4-BE49-F238E27FC236}">
                <a16:creationId xmlns:a16="http://schemas.microsoft.com/office/drawing/2014/main" id="{2B6274AB-2587-45AA-95FA-9D89151B3369}"/>
              </a:ext>
            </a:extLst>
          </p:cNvPr>
          <p:cNvSpPr/>
          <p:nvPr/>
        </p:nvSpPr>
        <p:spPr>
          <a:xfrm>
            <a:off x="4025858" y="11490844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97CDC28-266D-4F7F-82AF-E9295A8E0517}"/>
              </a:ext>
            </a:extLst>
          </p:cNvPr>
          <p:cNvSpPr txBox="1"/>
          <p:nvPr/>
        </p:nvSpPr>
        <p:spPr>
          <a:xfrm>
            <a:off x="3361281" y="12191017"/>
            <a:ext cx="194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REGOB</a:t>
            </a:r>
          </a:p>
        </p:txBody>
      </p:sp>
      <p:sp>
        <p:nvSpPr>
          <p:cNvPr id="152" name="Cylinder 151">
            <a:extLst>
              <a:ext uri="{FF2B5EF4-FFF2-40B4-BE49-F238E27FC236}">
                <a16:creationId xmlns:a16="http://schemas.microsoft.com/office/drawing/2014/main" id="{9E45E861-3192-4819-866B-E084C15066DF}"/>
              </a:ext>
            </a:extLst>
          </p:cNvPr>
          <p:cNvSpPr/>
          <p:nvPr/>
        </p:nvSpPr>
        <p:spPr>
          <a:xfrm>
            <a:off x="5990930" y="11492875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2A69BE8-213D-433D-ACB1-5DDE1E8A4847}"/>
              </a:ext>
            </a:extLst>
          </p:cNvPr>
          <p:cNvSpPr txBox="1"/>
          <p:nvPr/>
        </p:nvSpPr>
        <p:spPr>
          <a:xfrm>
            <a:off x="4837058" y="12207110"/>
            <a:ext cx="287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Rozhrania na IS VS</a:t>
            </a:r>
          </a:p>
          <a:p>
            <a:pPr algn="ctr"/>
            <a:r>
              <a:rPr lang="sk-SK" sz="2000" dirty="0">
                <a:solidFill>
                  <a:srgbClr val="002060"/>
                </a:solidFill>
              </a:rPr>
              <a:t>(notifikácie)</a:t>
            </a:r>
          </a:p>
        </p:txBody>
      </p:sp>
      <p:sp>
        <p:nvSpPr>
          <p:cNvPr id="154" name="Rectangle: Folded Corner 153">
            <a:extLst>
              <a:ext uri="{FF2B5EF4-FFF2-40B4-BE49-F238E27FC236}">
                <a16:creationId xmlns:a16="http://schemas.microsoft.com/office/drawing/2014/main" id="{CF753CE1-23C5-46AC-AD0D-F31A7B8D5350}"/>
              </a:ext>
            </a:extLst>
          </p:cNvPr>
          <p:cNvSpPr/>
          <p:nvPr/>
        </p:nvSpPr>
        <p:spPr>
          <a:xfrm>
            <a:off x="9737667" y="8044545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B0DC075-6253-4E81-B61C-E5C55E0BDD91}"/>
              </a:ext>
            </a:extLst>
          </p:cNvPr>
          <p:cNvSpPr txBox="1"/>
          <p:nvPr/>
        </p:nvSpPr>
        <p:spPr>
          <a:xfrm>
            <a:off x="9143308" y="8764358"/>
            <a:ext cx="179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Prihláška poistenca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175197B1-A717-4C47-9FA6-270A12DEEEC2}"/>
              </a:ext>
            </a:extLst>
          </p:cNvPr>
          <p:cNvCxnSpPr>
            <a:cxnSpLocks/>
            <a:stCxn id="154" idx="0"/>
          </p:cNvCxnSpPr>
          <p:nvPr/>
        </p:nvCxnSpPr>
        <p:spPr>
          <a:xfrm flipV="1">
            <a:off x="9989602" y="5822700"/>
            <a:ext cx="0" cy="22218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: Folded Corner 156">
            <a:extLst>
              <a:ext uri="{FF2B5EF4-FFF2-40B4-BE49-F238E27FC236}">
                <a16:creationId xmlns:a16="http://schemas.microsoft.com/office/drawing/2014/main" id="{8CC52BB1-4B48-4D7E-BEDA-AC2846A861EF}"/>
              </a:ext>
            </a:extLst>
          </p:cNvPr>
          <p:cNvSpPr/>
          <p:nvPr/>
        </p:nvSpPr>
        <p:spPr>
          <a:xfrm>
            <a:off x="12616557" y="7905597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A5FC380-6121-40E4-83D1-A94359B0EC26}"/>
              </a:ext>
            </a:extLst>
          </p:cNvPr>
          <p:cNvSpPr txBox="1"/>
          <p:nvPr/>
        </p:nvSpPr>
        <p:spPr>
          <a:xfrm>
            <a:off x="11965651" y="8625410"/>
            <a:ext cx="179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Žiadosť o príspevok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4200E7D4-810D-4633-988C-4ED09A2ECBAC}"/>
              </a:ext>
            </a:extLst>
          </p:cNvPr>
          <p:cNvCxnSpPr>
            <a:cxnSpLocks/>
          </p:cNvCxnSpPr>
          <p:nvPr/>
        </p:nvCxnSpPr>
        <p:spPr>
          <a:xfrm flipV="1">
            <a:off x="12868492" y="4647068"/>
            <a:ext cx="0" cy="323915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: Folded Corner 159">
            <a:extLst>
              <a:ext uri="{FF2B5EF4-FFF2-40B4-BE49-F238E27FC236}">
                <a16:creationId xmlns:a16="http://schemas.microsoft.com/office/drawing/2014/main" id="{2FB3C220-2B7C-4CD9-8E15-A8A4FF60A3CF}"/>
              </a:ext>
            </a:extLst>
          </p:cNvPr>
          <p:cNvSpPr/>
          <p:nvPr/>
        </p:nvSpPr>
        <p:spPr>
          <a:xfrm>
            <a:off x="13247949" y="9414744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90726DB-E602-4FFC-B048-8F522F4E8BFB}"/>
              </a:ext>
            </a:extLst>
          </p:cNvPr>
          <p:cNvSpPr txBox="1"/>
          <p:nvPr/>
        </p:nvSpPr>
        <p:spPr>
          <a:xfrm>
            <a:off x="12653590" y="10134557"/>
            <a:ext cx="179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Vyhlásenie o bydlisku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E7A5997D-6D9E-4A72-97DB-53237A0F0834}"/>
              </a:ext>
            </a:extLst>
          </p:cNvPr>
          <p:cNvCxnSpPr>
            <a:cxnSpLocks/>
          </p:cNvCxnSpPr>
          <p:nvPr/>
        </p:nvCxnSpPr>
        <p:spPr>
          <a:xfrm flipV="1">
            <a:off x="13462185" y="4612481"/>
            <a:ext cx="0" cy="4750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A40F52B3-5CD1-4A04-B0D5-76BA28A8F97C}"/>
              </a:ext>
            </a:extLst>
          </p:cNvPr>
          <p:cNvSpPr/>
          <p:nvPr/>
        </p:nvSpPr>
        <p:spPr>
          <a:xfrm>
            <a:off x="12600978" y="4893746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Prídavky na deti (+príplatky)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F885A4C-6E62-46CE-95A8-A7EFA058E9B1}"/>
              </a:ext>
            </a:extLst>
          </p:cNvPr>
          <p:cNvCxnSpPr>
            <a:cxnSpLocks/>
          </p:cNvCxnSpPr>
          <p:nvPr/>
        </p:nvCxnSpPr>
        <p:spPr>
          <a:xfrm flipV="1">
            <a:off x="13624331" y="5803420"/>
            <a:ext cx="0" cy="35990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: Folded Corner 163">
            <a:extLst>
              <a:ext uri="{FF2B5EF4-FFF2-40B4-BE49-F238E27FC236}">
                <a16:creationId xmlns:a16="http://schemas.microsoft.com/office/drawing/2014/main" id="{8F888386-4A25-4B20-9C09-8785B3300BAA}"/>
              </a:ext>
            </a:extLst>
          </p:cNvPr>
          <p:cNvSpPr/>
          <p:nvPr/>
        </p:nvSpPr>
        <p:spPr>
          <a:xfrm>
            <a:off x="13994686" y="7911297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B4D914C-8E7B-48F7-9AF4-D9E917158F22}"/>
              </a:ext>
            </a:extLst>
          </p:cNvPr>
          <p:cNvSpPr txBox="1"/>
          <p:nvPr/>
        </p:nvSpPr>
        <p:spPr>
          <a:xfrm>
            <a:off x="13343780" y="8631111"/>
            <a:ext cx="179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Žiadosť o prídavky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FA573E6-089E-4785-AED4-F66879F8CA94}"/>
              </a:ext>
            </a:extLst>
          </p:cNvPr>
          <p:cNvCxnSpPr>
            <a:cxnSpLocks/>
          </p:cNvCxnSpPr>
          <p:nvPr/>
        </p:nvCxnSpPr>
        <p:spPr>
          <a:xfrm flipV="1">
            <a:off x="14246621" y="5802543"/>
            <a:ext cx="0" cy="208745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3381D0F2-B232-4921-9E10-676C11AB534C}"/>
              </a:ext>
            </a:extLst>
          </p:cNvPr>
          <p:cNvSpPr/>
          <p:nvPr/>
        </p:nvSpPr>
        <p:spPr>
          <a:xfrm>
            <a:off x="12589085" y="6110767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Príspevok na starostlivosť</a:t>
            </a:r>
          </a:p>
        </p:txBody>
      </p:sp>
      <p:sp>
        <p:nvSpPr>
          <p:cNvPr id="167" name="Rectangle: Folded Corner 166">
            <a:extLst>
              <a:ext uri="{FF2B5EF4-FFF2-40B4-BE49-F238E27FC236}">
                <a16:creationId xmlns:a16="http://schemas.microsoft.com/office/drawing/2014/main" id="{5628CA2D-7186-43CD-847B-3F2B9A5CD166}"/>
              </a:ext>
            </a:extLst>
          </p:cNvPr>
          <p:cNvSpPr/>
          <p:nvPr/>
        </p:nvSpPr>
        <p:spPr>
          <a:xfrm>
            <a:off x="14664102" y="9380011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E397BEB7-83B1-4B1B-9372-8D9D1CB250BC}"/>
              </a:ext>
            </a:extLst>
          </p:cNvPr>
          <p:cNvSpPr txBox="1"/>
          <p:nvPr/>
        </p:nvSpPr>
        <p:spPr>
          <a:xfrm>
            <a:off x="13802237" y="10099824"/>
            <a:ext cx="2231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Žiadosť o príspevok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E7DC54A6-E27F-4F91-9747-B4A13B59D22A}"/>
              </a:ext>
            </a:extLst>
          </p:cNvPr>
          <p:cNvCxnSpPr>
            <a:cxnSpLocks/>
          </p:cNvCxnSpPr>
          <p:nvPr/>
        </p:nvCxnSpPr>
        <p:spPr>
          <a:xfrm flipV="1">
            <a:off x="14908541" y="7012708"/>
            <a:ext cx="0" cy="23753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: Folded Corner 169">
            <a:extLst>
              <a:ext uri="{FF2B5EF4-FFF2-40B4-BE49-F238E27FC236}">
                <a16:creationId xmlns:a16="http://schemas.microsoft.com/office/drawing/2014/main" id="{2639EC97-069C-40DE-B03A-79D7163C5C4D}"/>
              </a:ext>
            </a:extLst>
          </p:cNvPr>
          <p:cNvSpPr/>
          <p:nvPr/>
        </p:nvSpPr>
        <p:spPr>
          <a:xfrm>
            <a:off x="17317541" y="9365097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EF9BE4A-A242-49E5-A850-5579BC6C7CE9}"/>
              </a:ext>
            </a:extLst>
          </p:cNvPr>
          <p:cNvSpPr txBox="1"/>
          <p:nvPr/>
        </p:nvSpPr>
        <p:spPr>
          <a:xfrm>
            <a:off x="16363525" y="10099824"/>
            <a:ext cx="2447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Potvrdenie </a:t>
            </a:r>
            <a:r>
              <a:rPr lang="sk-SK" sz="2000" dirty="0" err="1">
                <a:solidFill>
                  <a:srgbClr val="002060"/>
                </a:solidFill>
              </a:rPr>
              <a:t>SocPo</a:t>
            </a:r>
            <a:r>
              <a:rPr lang="sk-SK" sz="2000" dirty="0">
                <a:solidFill>
                  <a:srgbClr val="002060"/>
                </a:solidFill>
              </a:rPr>
              <a:t> o nároku na materské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EE8A23C9-7CB1-4A02-BD81-8A9C980BA59E}"/>
              </a:ext>
            </a:extLst>
          </p:cNvPr>
          <p:cNvCxnSpPr>
            <a:cxnSpLocks/>
          </p:cNvCxnSpPr>
          <p:nvPr/>
        </p:nvCxnSpPr>
        <p:spPr>
          <a:xfrm flipV="1">
            <a:off x="17590298" y="6395875"/>
            <a:ext cx="0" cy="29512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Cylinder 172">
            <a:extLst>
              <a:ext uri="{FF2B5EF4-FFF2-40B4-BE49-F238E27FC236}">
                <a16:creationId xmlns:a16="http://schemas.microsoft.com/office/drawing/2014/main" id="{F5B041BF-97EF-4AE4-9565-DD6E8970CFAB}"/>
              </a:ext>
            </a:extLst>
          </p:cNvPr>
          <p:cNvSpPr/>
          <p:nvPr/>
        </p:nvSpPr>
        <p:spPr>
          <a:xfrm>
            <a:off x="15237734" y="11506936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F1CFE660-2AE1-4082-9A2A-287A1D3BF601}"/>
              </a:ext>
            </a:extLst>
          </p:cNvPr>
          <p:cNvSpPr txBox="1"/>
          <p:nvPr/>
        </p:nvSpPr>
        <p:spPr>
          <a:xfrm>
            <a:off x="14610855" y="12207108"/>
            <a:ext cx="194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IS DMS</a:t>
            </a: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1B3EAA3B-4FFE-456E-ABE8-3827283EE504}"/>
              </a:ext>
            </a:extLst>
          </p:cNvPr>
          <p:cNvCxnSpPr>
            <a:stCxn id="128" idx="3"/>
            <a:endCxn id="154" idx="1"/>
          </p:cNvCxnSpPr>
          <p:nvPr/>
        </p:nvCxnSpPr>
        <p:spPr>
          <a:xfrm flipV="1">
            <a:off x="6936849" y="8404451"/>
            <a:ext cx="2800818" cy="1080347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616AC09-BF55-4B4B-A272-4ECF88D6D9CA}"/>
              </a:ext>
            </a:extLst>
          </p:cNvPr>
          <p:cNvCxnSpPr>
            <a:cxnSpLocks/>
          </p:cNvCxnSpPr>
          <p:nvPr/>
        </p:nvCxnSpPr>
        <p:spPr>
          <a:xfrm>
            <a:off x="6936849" y="9692139"/>
            <a:ext cx="5614538" cy="1202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: Folded Corner 174">
            <a:extLst>
              <a:ext uri="{FF2B5EF4-FFF2-40B4-BE49-F238E27FC236}">
                <a16:creationId xmlns:a16="http://schemas.microsoft.com/office/drawing/2014/main" id="{AEA2BBD6-05F2-44CC-8C6C-B6518576EA63}"/>
              </a:ext>
            </a:extLst>
          </p:cNvPr>
          <p:cNvSpPr/>
          <p:nvPr/>
        </p:nvSpPr>
        <p:spPr>
          <a:xfrm>
            <a:off x="15838702" y="8521282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A0C8C9A5-7043-4FFC-A07D-0CC177D869D7}"/>
              </a:ext>
            </a:extLst>
          </p:cNvPr>
          <p:cNvSpPr txBox="1"/>
          <p:nvPr/>
        </p:nvSpPr>
        <p:spPr>
          <a:xfrm>
            <a:off x="15074701" y="9241095"/>
            <a:ext cx="208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Potvrdenie pediatra (28 dní)</a:t>
            </a:r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DB4CA1B7-CA07-4E8D-AE7A-A2FD62941289}"/>
              </a:ext>
            </a:extLst>
          </p:cNvPr>
          <p:cNvCxnSpPr>
            <a:cxnSpLocks/>
            <a:stCxn id="175" idx="1"/>
            <a:endCxn id="108" idx="3"/>
          </p:cNvCxnSpPr>
          <p:nvPr/>
        </p:nvCxnSpPr>
        <p:spPr>
          <a:xfrm rot="10800000">
            <a:off x="15259109" y="4144603"/>
            <a:ext cx="579593" cy="4736586"/>
          </a:xfrm>
          <a:prstGeom prst="bentConnector3">
            <a:avLst>
              <a:gd name="adj1" fmla="val 69512"/>
            </a:avLst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: Folded Corner 177">
            <a:extLst>
              <a:ext uri="{FF2B5EF4-FFF2-40B4-BE49-F238E27FC236}">
                <a16:creationId xmlns:a16="http://schemas.microsoft.com/office/drawing/2014/main" id="{32E2510B-C23A-4E85-AE49-A2B49444240F}"/>
              </a:ext>
            </a:extLst>
          </p:cNvPr>
          <p:cNvSpPr/>
          <p:nvPr/>
        </p:nvSpPr>
        <p:spPr>
          <a:xfrm>
            <a:off x="16731218" y="7920147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4842471-C537-4180-8C5C-D29A8487B413}"/>
              </a:ext>
            </a:extLst>
          </p:cNvPr>
          <p:cNvSpPr txBox="1"/>
          <p:nvPr/>
        </p:nvSpPr>
        <p:spPr>
          <a:xfrm>
            <a:off x="16080311" y="8639961"/>
            <a:ext cx="1799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Ďalšie žiadosti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F7193466-BFF9-4B05-97A2-F03EF6B086B2}"/>
              </a:ext>
            </a:extLst>
          </p:cNvPr>
          <p:cNvCxnSpPr>
            <a:cxnSpLocks/>
          </p:cNvCxnSpPr>
          <p:nvPr/>
        </p:nvCxnSpPr>
        <p:spPr>
          <a:xfrm flipV="1">
            <a:off x="16954818" y="5067432"/>
            <a:ext cx="0" cy="2807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84F053CE-BE4D-421D-A1DF-AD2DCE6F2FCC}"/>
              </a:ext>
            </a:extLst>
          </p:cNvPr>
          <p:cNvSpPr/>
          <p:nvPr/>
        </p:nvSpPr>
        <p:spPr>
          <a:xfrm>
            <a:off x="15607689" y="5477900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Rodičovský</a:t>
            </a:r>
          </a:p>
          <a:p>
            <a:pPr algn="ctr"/>
            <a:r>
              <a:rPr lang="sk-SK" sz="2000" dirty="0"/>
              <a:t>príspevok</a:t>
            </a:r>
          </a:p>
        </p:txBody>
      </p:sp>
      <p:sp>
        <p:nvSpPr>
          <p:cNvPr id="181" name="Cylinder 180">
            <a:extLst>
              <a:ext uri="{FF2B5EF4-FFF2-40B4-BE49-F238E27FC236}">
                <a16:creationId xmlns:a16="http://schemas.microsoft.com/office/drawing/2014/main" id="{201FE562-BDF9-40E2-80C2-F5D8510393CE}"/>
              </a:ext>
            </a:extLst>
          </p:cNvPr>
          <p:cNvSpPr/>
          <p:nvPr/>
        </p:nvSpPr>
        <p:spPr>
          <a:xfrm>
            <a:off x="21377124" y="11509699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668F287-EA73-476F-9E2A-661DC35DC0EE}"/>
              </a:ext>
            </a:extLst>
          </p:cNvPr>
          <p:cNvSpPr txBox="1"/>
          <p:nvPr/>
        </p:nvSpPr>
        <p:spPr>
          <a:xfrm>
            <a:off x="20750246" y="12209872"/>
            <a:ext cx="194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DCOM</a:t>
            </a:r>
          </a:p>
        </p:txBody>
      </p:sp>
      <p:sp>
        <p:nvSpPr>
          <p:cNvPr id="183" name="Cylinder 182">
            <a:extLst>
              <a:ext uri="{FF2B5EF4-FFF2-40B4-BE49-F238E27FC236}">
                <a16:creationId xmlns:a16="http://schemas.microsoft.com/office/drawing/2014/main" id="{6F6192F2-DA07-4963-8824-75D42A1AD479}"/>
              </a:ext>
            </a:extLst>
          </p:cNvPr>
          <p:cNvSpPr/>
          <p:nvPr/>
        </p:nvSpPr>
        <p:spPr>
          <a:xfrm>
            <a:off x="9626531" y="11623367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85" name="Rectangle: Folded Corner 184">
            <a:extLst>
              <a:ext uri="{FF2B5EF4-FFF2-40B4-BE49-F238E27FC236}">
                <a16:creationId xmlns:a16="http://schemas.microsoft.com/office/drawing/2014/main" id="{B0603BB4-80D4-4A46-B7A3-E6467740CB20}"/>
              </a:ext>
            </a:extLst>
          </p:cNvPr>
          <p:cNvSpPr/>
          <p:nvPr/>
        </p:nvSpPr>
        <p:spPr>
          <a:xfrm>
            <a:off x="18037995" y="7925930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C55E52B1-9A79-476A-96E1-B28168294C1E}"/>
              </a:ext>
            </a:extLst>
          </p:cNvPr>
          <p:cNvSpPr txBox="1"/>
          <p:nvPr/>
        </p:nvSpPr>
        <p:spPr>
          <a:xfrm>
            <a:off x="17387089" y="8645743"/>
            <a:ext cx="179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Žiadosť o príspevok</a:t>
            </a:r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A01DEDB-EAF7-46D9-858E-403EAC25ECC6}"/>
              </a:ext>
            </a:extLst>
          </p:cNvPr>
          <p:cNvCxnSpPr>
            <a:cxnSpLocks/>
          </p:cNvCxnSpPr>
          <p:nvPr/>
        </p:nvCxnSpPr>
        <p:spPr>
          <a:xfrm flipV="1">
            <a:off x="18167350" y="6392641"/>
            <a:ext cx="0" cy="15116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Cylinder 187">
            <a:extLst>
              <a:ext uri="{FF2B5EF4-FFF2-40B4-BE49-F238E27FC236}">
                <a16:creationId xmlns:a16="http://schemas.microsoft.com/office/drawing/2014/main" id="{077577B4-20B8-4A75-B950-492CEA78A325}"/>
              </a:ext>
            </a:extLst>
          </p:cNvPr>
          <p:cNvSpPr/>
          <p:nvPr/>
        </p:nvSpPr>
        <p:spPr>
          <a:xfrm>
            <a:off x="16914953" y="11506936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02962B4-F929-46B9-82CD-72446717BA92}"/>
              </a:ext>
            </a:extLst>
          </p:cNvPr>
          <p:cNvSpPr txBox="1"/>
          <p:nvPr/>
        </p:nvSpPr>
        <p:spPr>
          <a:xfrm>
            <a:off x="16288074" y="12207109"/>
            <a:ext cx="194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IS </a:t>
            </a:r>
            <a:r>
              <a:rPr lang="sk-SK" sz="2000" dirty="0" err="1">
                <a:solidFill>
                  <a:srgbClr val="002060"/>
                </a:solidFill>
              </a:rPr>
              <a:t>PoHW</a:t>
            </a:r>
            <a:endParaRPr lang="sk-SK" sz="2000" dirty="0">
              <a:solidFill>
                <a:srgbClr val="00206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7623235-F28C-47B3-912C-C7996EAA5460}"/>
              </a:ext>
            </a:extLst>
          </p:cNvPr>
          <p:cNvSpPr/>
          <p:nvPr/>
        </p:nvSpPr>
        <p:spPr>
          <a:xfrm>
            <a:off x="12435975" y="3480395"/>
            <a:ext cx="2946788" cy="1292013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999" b="1" dirty="0">
              <a:solidFill>
                <a:srgbClr val="0070C0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F667F7B-519F-4802-86CE-1B2FB99D7F01}"/>
              </a:ext>
            </a:extLst>
          </p:cNvPr>
          <p:cNvSpPr txBox="1"/>
          <p:nvPr/>
        </p:nvSpPr>
        <p:spPr>
          <a:xfrm>
            <a:off x="8268679" y="3400701"/>
            <a:ext cx="3824130" cy="1384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799" b="1" i="1" dirty="0">
                <a:solidFill>
                  <a:srgbClr val="0070C0"/>
                </a:solidFill>
              </a:rPr>
              <a:t>Elektronizácia procesu žiadosti o príspevok pri narodení dieťaťa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C3B29CB-A107-439B-8EC7-4CB264894D79}"/>
              </a:ext>
            </a:extLst>
          </p:cNvPr>
          <p:cNvSpPr/>
          <p:nvPr/>
        </p:nvSpPr>
        <p:spPr>
          <a:xfrm>
            <a:off x="12246647" y="7710838"/>
            <a:ext cx="1300343" cy="1686993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999" b="1" dirty="0">
              <a:solidFill>
                <a:srgbClr val="7030A0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CD87FAD-F796-4FBE-A53B-6C4E4818E441}"/>
              </a:ext>
            </a:extLst>
          </p:cNvPr>
          <p:cNvSpPr txBox="1"/>
          <p:nvPr/>
        </p:nvSpPr>
        <p:spPr>
          <a:xfrm>
            <a:off x="10039185" y="6526407"/>
            <a:ext cx="2310902" cy="1107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199" dirty="0">
                <a:solidFill>
                  <a:srgbClr val="0070C0"/>
                </a:solidFill>
              </a:rPr>
              <a:t>Elektronizácia žiadosti</a:t>
            </a:r>
          </a:p>
          <a:p>
            <a:pPr algn="ctr"/>
            <a:r>
              <a:rPr lang="sk-SK" sz="2199" dirty="0">
                <a:solidFill>
                  <a:srgbClr val="0070C0"/>
                </a:solidFill>
              </a:rPr>
              <a:t>(nová služba)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73F4C509-0130-403F-AEEB-EFE22EBDC70E}"/>
              </a:ext>
            </a:extLst>
          </p:cNvPr>
          <p:cNvCxnSpPr>
            <a:cxnSpLocks/>
          </p:cNvCxnSpPr>
          <p:nvPr/>
        </p:nvCxnSpPr>
        <p:spPr>
          <a:xfrm>
            <a:off x="11615088" y="7682078"/>
            <a:ext cx="631116" cy="32690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4945388-5650-4240-A2D4-F29235103B47}"/>
              </a:ext>
            </a:extLst>
          </p:cNvPr>
          <p:cNvSpPr/>
          <p:nvPr/>
        </p:nvSpPr>
        <p:spPr>
          <a:xfrm>
            <a:off x="6099869" y="8931358"/>
            <a:ext cx="1219530" cy="1686993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999" b="1" dirty="0">
              <a:solidFill>
                <a:srgbClr val="7030A0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9472474-2FFF-46B8-A248-D92181A7C9B0}"/>
              </a:ext>
            </a:extLst>
          </p:cNvPr>
          <p:cNvSpPr txBox="1"/>
          <p:nvPr/>
        </p:nvSpPr>
        <p:spPr>
          <a:xfrm>
            <a:off x="2980779" y="9972891"/>
            <a:ext cx="3045687" cy="769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199" dirty="0">
                <a:solidFill>
                  <a:srgbClr val="FF0000"/>
                </a:solidFill>
              </a:rPr>
              <a:t>Odstránenie povinnosti predkladania kópie RL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EF4AE52C-238D-400C-986E-6AADB5BCF22B}"/>
              </a:ext>
            </a:extLst>
          </p:cNvPr>
          <p:cNvCxnSpPr>
            <a:cxnSpLocks/>
          </p:cNvCxnSpPr>
          <p:nvPr/>
        </p:nvCxnSpPr>
        <p:spPr>
          <a:xfrm flipV="1">
            <a:off x="5215543" y="9604311"/>
            <a:ext cx="854174" cy="39038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35A56FC6-1D87-4D5B-ACCE-C8EC529013F6}"/>
              </a:ext>
            </a:extLst>
          </p:cNvPr>
          <p:cNvSpPr/>
          <p:nvPr/>
        </p:nvSpPr>
        <p:spPr>
          <a:xfrm>
            <a:off x="12756333" y="9307438"/>
            <a:ext cx="1505976" cy="1686993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999" b="1" dirty="0">
              <a:solidFill>
                <a:srgbClr val="7030A0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8F685CF-5E74-4303-A81F-6FDDB17F2A45}"/>
              </a:ext>
            </a:extLst>
          </p:cNvPr>
          <p:cNvSpPr txBox="1"/>
          <p:nvPr/>
        </p:nvSpPr>
        <p:spPr>
          <a:xfrm>
            <a:off x="8531231" y="9814671"/>
            <a:ext cx="3838874" cy="1446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199" dirty="0">
                <a:solidFill>
                  <a:srgbClr val="FF0000"/>
                </a:solidFill>
              </a:rPr>
              <a:t>Revízia príloh žiadosti:</a:t>
            </a:r>
          </a:p>
          <a:p>
            <a:pPr algn="ctr"/>
            <a:r>
              <a:rPr lang="sk-SK" sz="2199" dirty="0">
                <a:solidFill>
                  <a:srgbClr val="FF0000"/>
                </a:solidFill>
              </a:rPr>
              <a:t>Potvrdenie o prehliadkach</a:t>
            </a:r>
          </a:p>
          <a:p>
            <a:pPr algn="ctr"/>
            <a:r>
              <a:rPr lang="sk-SK" sz="2199" dirty="0">
                <a:solidFill>
                  <a:srgbClr val="FF0000"/>
                </a:solidFill>
              </a:rPr>
              <a:t>Potvrdenie o dožití 28 dní</a:t>
            </a:r>
          </a:p>
          <a:p>
            <a:pPr algn="ctr"/>
            <a:r>
              <a:rPr lang="sk-SK" sz="2199" dirty="0">
                <a:solidFill>
                  <a:srgbClr val="FF0000"/>
                </a:solidFill>
              </a:rPr>
              <a:t>Vyhlásenie o bydlisku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448A09A-E22A-4035-BFF5-34F1043862BD}"/>
              </a:ext>
            </a:extLst>
          </p:cNvPr>
          <p:cNvCxnSpPr>
            <a:cxnSpLocks/>
          </p:cNvCxnSpPr>
          <p:nvPr/>
        </p:nvCxnSpPr>
        <p:spPr>
          <a:xfrm flipV="1">
            <a:off x="11059657" y="9084691"/>
            <a:ext cx="1181404" cy="760016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89EF1AF-0B29-4A55-9F12-87AF00C5C292}"/>
              </a:ext>
            </a:extLst>
          </p:cNvPr>
          <p:cNvCxnSpPr>
            <a:cxnSpLocks/>
          </p:cNvCxnSpPr>
          <p:nvPr/>
        </p:nvCxnSpPr>
        <p:spPr>
          <a:xfrm flipV="1">
            <a:off x="11965651" y="10181757"/>
            <a:ext cx="790682" cy="462961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F4B11B41-FB89-4B40-8D4C-13953EB61F5E}"/>
              </a:ext>
            </a:extLst>
          </p:cNvPr>
          <p:cNvCxnSpPr>
            <a:stCxn id="151" idx="2"/>
            <a:endCxn id="135" idx="2"/>
          </p:cNvCxnSpPr>
          <p:nvPr/>
        </p:nvCxnSpPr>
        <p:spPr>
          <a:xfrm rot="16200000" flipH="1">
            <a:off x="9056231" y="7959681"/>
            <a:ext cx="16092" cy="9463391"/>
          </a:xfrm>
          <a:prstGeom prst="bentConnector3">
            <a:avLst>
              <a:gd name="adj1" fmla="val 3177162"/>
            </a:avLst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66A39BF9-DD00-4DF0-897E-73917BA315DA}"/>
              </a:ext>
            </a:extLst>
          </p:cNvPr>
          <p:cNvSpPr txBox="1"/>
          <p:nvPr/>
        </p:nvSpPr>
        <p:spPr>
          <a:xfrm>
            <a:off x="3483286" y="13210272"/>
            <a:ext cx="3542295" cy="43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199" dirty="0">
                <a:solidFill>
                  <a:schemeClr val="accent5">
                    <a:lumMod val="75000"/>
                  </a:schemeClr>
                </a:solidFill>
              </a:rPr>
              <a:t>Integrácia (cez CSRÚ/RFO)</a:t>
            </a:r>
          </a:p>
        </p:txBody>
      </p:sp>
      <p:cxnSp>
        <p:nvCxnSpPr>
          <p:cNvPr id="133" name="Rovná spojnica 132"/>
          <p:cNvCxnSpPr/>
          <p:nvPr/>
        </p:nvCxnSpPr>
        <p:spPr>
          <a:xfrm flipV="1">
            <a:off x="6460498" y="9209482"/>
            <a:ext cx="451264" cy="58341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Rovná spojnica 145"/>
          <p:cNvCxnSpPr/>
          <p:nvPr/>
        </p:nvCxnSpPr>
        <p:spPr>
          <a:xfrm>
            <a:off x="6417810" y="9193413"/>
            <a:ext cx="589303" cy="6220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Rovná spojnica 146"/>
          <p:cNvCxnSpPr/>
          <p:nvPr/>
        </p:nvCxnSpPr>
        <p:spPr>
          <a:xfrm flipV="1">
            <a:off x="12632692" y="7962566"/>
            <a:ext cx="451264" cy="58341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ovná spojnica 147"/>
          <p:cNvCxnSpPr/>
          <p:nvPr/>
        </p:nvCxnSpPr>
        <p:spPr>
          <a:xfrm>
            <a:off x="12590004" y="7946497"/>
            <a:ext cx="589303" cy="6220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ovná spojnica 176"/>
          <p:cNvCxnSpPr/>
          <p:nvPr/>
        </p:nvCxnSpPr>
        <p:spPr>
          <a:xfrm flipV="1">
            <a:off x="13276934" y="9521204"/>
            <a:ext cx="451264" cy="58341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Rovná spojnica 183"/>
          <p:cNvCxnSpPr/>
          <p:nvPr/>
        </p:nvCxnSpPr>
        <p:spPr>
          <a:xfrm>
            <a:off x="13234246" y="9505135"/>
            <a:ext cx="589303" cy="6220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16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15" grpId="0" animBg="1"/>
      <p:bldP spid="116" grpId="0"/>
      <p:bldP spid="117" grpId="0" animBg="1"/>
      <p:bldP spid="118" grpId="0"/>
      <p:bldP spid="124" grpId="0" animBg="1"/>
      <p:bldP spid="125" grpId="0"/>
      <p:bldP spid="129" grpId="0" animBg="1"/>
      <p:bldP spid="130" grpId="0"/>
      <p:bldP spid="1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0A2DC1C-6D40-4F1C-82B2-8A619F7B0855}"/>
              </a:ext>
            </a:extLst>
          </p:cNvPr>
          <p:cNvSpPr/>
          <p:nvPr/>
        </p:nvSpPr>
        <p:spPr>
          <a:xfrm>
            <a:off x="1144759" y="1084776"/>
            <a:ext cx="10047545" cy="101093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A32981-B388-49E4-A0D4-BE5322EF6131}"/>
              </a:ext>
            </a:extLst>
          </p:cNvPr>
          <p:cNvSpPr txBox="1">
            <a:spLocks/>
          </p:cNvSpPr>
          <p:nvPr/>
        </p:nvSpPr>
        <p:spPr>
          <a:xfrm>
            <a:off x="1044256" y="655235"/>
            <a:ext cx="19011674" cy="1103904"/>
          </a:xfrm>
          <a:prstGeom prst="rect">
            <a:avLst/>
          </a:prstGeom>
        </p:spPr>
        <p:txBody>
          <a:bodyPr vert="horz" lIns="182832" tIns="91416" rIns="182832" bIns="91416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5599" b="1" dirty="0">
                <a:solidFill>
                  <a:schemeClr val="tx2"/>
                </a:solidFill>
                <a:cs typeface="Calibri"/>
              </a:rPr>
              <a:t>Digitalizácia ŽS Narodenie dieťaťa / Po pôrode – </a:t>
            </a:r>
            <a:r>
              <a:rPr lang="sk-SK" sz="5599" b="1" dirty="0" smtClean="0">
                <a:solidFill>
                  <a:schemeClr val="tx2"/>
                </a:solidFill>
                <a:cs typeface="Calibri"/>
              </a:rPr>
              <a:t>príklad III.  </a:t>
            </a:r>
            <a:endParaRPr lang="en-US" sz="5599" dirty="0">
              <a:solidFill>
                <a:schemeClr val="tx2"/>
              </a:solidFill>
              <a:ea typeface="+mn-lt"/>
              <a:cs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5490AA-D24B-4EDF-A572-5753EF3D19C2}"/>
              </a:ext>
            </a:extLst>
          </p:cNvPr>
          <p:cNvSpPr/>
          <p:nvPr/>
        </p:nvSpPr>
        <p:spPr>
          <a:xfrm>
            <a:off x="1324653" y="2225927"/>
            <a:ext cx="6478313" cy="8858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399" dirty="0"/>
              <a:t>MV SR (Matrika)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4C04C6-A54D-4C0D-9E92-AD32A4586E7C}"/>
              </a:ext>
            </a:extLst>
          </p:cNvPr>
          <p:cNvSpPr/>
          <p:nvPr/>
        </p:nvSpPr>
        <p:spPr>
          <a:xfrm>
            <a:off x="8208024" y="2225927"/>
            <a:ext cx="3599063" cy="8858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399" dirty="0"/>
              <a:t>Zdravotná poisťovňa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A9F9DE-1A38-47E4-B2C2-57E421A30B48}"/>
              </a:ext>
            </a:extLst>
          </p:cNvPr>
          <p:cNvSpPr/>
          <p:nvPr/>
        </p:nvSpPr>
        <p:spPr>
          <a:xfrm>
            <a:off x="12215170" y="2225927"/>
            <a:ext cx="6478313" cy="8858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399" dirty="0"/>
              <a:t>ÚPSVaR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0F365E-7785-4692-AD1C-2B5A2A295FE0}"/>
              </a:ext>
            </a:extLst>
          </p:cNvPr>
          <p:cNvSpPr/>
          <p:nvPr/>
        </p:nvSpPr>
        <p:spPr>
          <a:xfrm>
            <a:off x="19125016" y="2225927"/>
            <a:ext cx="3599063" cy="8858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399" dirty="0"/>
              <a:t>Obec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DCB5DF4-4C12-470D-804D-34171E134F27}"/>
              </a:ext>
            </a:extLst>
          </p:cNvPr>
          <p:cNvSpPr/>
          <p:nvPr/>
        </p:nvSpPr>
        <p:spPr>
          <a:xfrm>
            <a:off x="11179372" y="3904002"/>
            <a:ext cx="2519344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399" dirty="0"/>
              <a:t>Oznámenie tehotenstva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4BF8E03-9CB6-4E4D-9EB1-E6FDE835B41F}"/>
              </a:ext>
            </a:extLst>
          </p:cNvPr>
          <p:cNvSpPr/>
          <p:nvPr/>
        </p:nvSpPr>
        <p:spPr>
          <a:xfrm>
            <a:off x="1060783" y="3413402"/>
            <a:ext cx="22256087" cy="3821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32177A9-2C98-444D-9B76-8C616DDA0F7B}"/>
              </a:ext>
            </a:extLst>
          </p:cNvPr>
          <p:cNvSpPr/>
          <p:nvPr/>
        </p:nvSpPr>
        <p:spPr>
          <a:xfrm>
            <a:off x="1501097" y="4174311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Určenie otcovstva dieťaťa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6BA13C2-7E67-46B8-81F3-489B6E60DDB7}"/>
              </a:ext>
            </a:extLst>
          </p:cNvPr>
          <p:cNvSpPr/>
          <p:nvPr/>
        </p:nvSpPr>
        <p:spPr>
          <a:xfrm>
            <a:off x="19730702" y="3883523"/>
            <a:ext cx="2519344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Ohlas. povinnosť (komunálny odpad)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A784A9-6805-4897-A670-924A340462D8}"/>
              </a:ext>
            </a:extLst>
          </p:cNvPr>
          <p:cNvSpPr txBox="1"/>
          <p:nvPr/>
        </p:nvSpPr>
        <p:spPr>
          <a:xfrm rot="16200000">
            <a:off x="22357425" y="5218290"/>
            <a:ext cx="1310552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399" dirty="0">
                <a:solidFill>
                  <a:srgbClr val="002060"/>
                </a:solidFill>
              </a:rPr>
              <a:t>PROCESY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E59F0C5-7FAE-45D8-9961-ACB8EC217FED}"/>
              </a:ext>
            </a:extLst>
          </p:cNvPr>
          <p:cNvSpPr/>
          <p:nvPr/>
        </p:nvSpPr>
        <p:spPr>
          <a:xfrm>
            <a:off x="1060782" y="7603856"/>
            <a:ext cx="22256087" cy="32847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B0881B8-5CE1-4BDE-A095-A91432A115B7}"/>
              </a:ext>
            </a:extLst>
          </p:cNvPr>
          <p:cNvSpPr txBox="1"/>
          <p:nvPr/>
        </p:nvSpPr>
        <p:spPr>
          <a:xfrm rot="16200000">
            <a:off x="21968621" y="8831455"/>
            <a:ext cx="1824282" cy="830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399" dirty="0">
                <a:solidFill>
                  <a:srgbClr val="002060"/>
                </a:solidFill>
              </a:rPr>
              <a:t>FORMULÁRE</a:t>
            </a:r>
          </a:p>
          <a:p>
            <a:r>
              <a:rPr lang="sk-SK" sz="2399" dirty="0">
                <a:solidFill>
                  <a:srgbClr val="002060"/>
                </a:solidFill>
              </a:rPr>
              <a:t>POTVRDENIA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6A871E3-1409-4177-A900-07F480560484}"/>
              </a:ext>
            </a:extLst>
          </p:cNvPr>
          <p:cNvCxnSpPr>
            <a:cxnSpLocks/>
          </p:cNvCxnSpPr>
          <p:nvPr/>
        </p:nvCxnSpPr>
        <p:spPr>
          <a:xfrm>
            <a:off x="417529" y="4642189"/>
            <a:ext cx="1079719" cy="1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6D7C508D-B9B7-4A8E-84F9-98F5056FA0D8}"/>
              </a:ext>
            </a:extLst>
          </p:cNvPr>
          <p:cNvSpPr txBox="1"/>
          <p:nvPr/>
        </p:nvSpPr>
        <p:spPr>
          <a:xfrm>
            <a:off x="19736803" y="13033267"/>
            <a:ext cx="3724434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9" b="1" i="1" u="sng" dirty="0">
                <a:solidFill>
                  <a:srgbClr val="002060"/>
                </a:solidFill>
              </a:rPr>
              <a:t>Detailná procesná mapa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AE5E894-7596-4F7F-B499-245AC899E67E}"/>
              </a:ext>
            </a:extLst>
          </p:cNvPr>
          <p:cNvCxnSpPr>
            <a:stCxn id="53" idx="2"/>
            <a:endCxn id="52" idx="0"/>
          </p:cNvCxnSpPr>
          <p:nvPr/>
        </p:nvCxnSpPr>
        <p:spPr>
          <a:xfrm>
            <a:off x="20990374" y="4819280"/>
            <a:ext cx="0" cy="8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E137A346-64CF-4849-87B9-648E9A92A5DB}"/>
              </a:ext>
            </a:extLst>
          </p:cNvPr>
          <p:cNvSpPr/>
          <p:nvPr/>
        </p:nvSpPr>
        <p:spPr>
          <a:xfrm>
            <a:off x="2092485" y="8046540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C7534FD-8694-4AF3-9F8E-E482FF4A1B87}"/>
              </a:ext>
            </a:extLst>
          </p:cNvPr>
          <p:cNvSpPr txBox="1"/>
          <p:nvPr/>
        </p:nvSpPr>
        <p:spPr>
          <a:xfrm>
            <a:off x="1422730" y="8766354"/>
            <a:ext cx="1799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Vyhlásenie o mene dieťaťa (zápisnica)</a:t>
            </a:r>
          </a:p>
        </p:txBody>
      </p:sp>
      <p:sp>
        <p:nvSpPr>
          <p:cNvPr id="87" name="Rectangle: Folded Corner 86">
            <a:extLst>
              <a:ext uri="{FF2B5EF4-FFF2-40B4-BE49-F238E27FC236}">
                <a16:creationId xmlns:a16="http://schemas.microsoft.com/office/drawing/2014/main" id="{159C6051-E550-4D05-97EB-2DB71A152558}"/>
              </a:ext>
            </a:extLst>
          </p:cNvPr>
          <p:cNvSpPr/>
          <p:nvPr/>
        </p:nvSpPr>
        <p:spPr>
          <a:xfrm>
            <a:off x="4949027" y="8044545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72390FD-802A-4CDD-8819-2CCA77854729}"/>
              </a:ext>
            </a:extLst>
          </p:cNvPr>
          <p:cNvSpPr txBox="1"/>
          <p:nvPr/>
        </p:nvSpPr>
        <p:spPr>
          <a:xfrm>
            <a:off x="4354668" y="8764358"/>
            <a:ext cx="1799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Tlačivo ŠÚ SR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4AA6165-B249-436F-8107-647486C50B40}"/>
              </a:ext>
            </a:extLst>
          </p:cNvPr>
          <p:cNvCxnSpPr>
            <a:cxnSpLocks/>
          </p:cNvCxnSpPr>
          <p:nvPr/>
        </p:nvCxnSpPr>
        <p:spPr>
          <a:xfrm flipV="1">
            <a:off x="2344419" y="5084796"/>
            <a:ext cx="0" cy="29512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FFAAFAA-14D0-4449-90CD-A33F2D521F2E}"/>
              </a:ext>
            </a:extLst>
          </p:cNvPr>
          <p:cNvCxnSpPr>
            <a:cxnSpLocks/>
            <a:stCxn id="87" idx="0"/>
          </p:cNvCxnSpPr>
          <p:nvPr/>
        </p:nvCxnSpPr>
        <p:spPr>
          <a:xfrm flipV="1">
            <a:off x="5200961" y="5822700"/>
            <a:ext cx="0" cy="22218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8147DAFA-325E-424E-BD21-2DE7D9319F32}"/>
              </a:ext>
            </a:extLst>
          </p:cNvPr>
          <p:cNvSpPr/>
          <p:nvPr/>
        </p:nvSpPr>
        <p:spPr>
          <a:xfrm>
            <a:off x="1060782" y="11276995"/>
            <a:ext cx="22256087" cy="1727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516195-D025-4E94-BC78-F72488211010}"/>
              </a:ext>
            </a:extLst>
          </p:cNvPr>
          <p:cNvCxnSpPr/>
          <p:nvPr/>
        </p:nvCxnSpPr>
        <p:spPr>
          <a:xfrm>
            <a:off x="11995175" y="2376719"/>
            <a:ext cx="0" cy="10365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E68CA3-B341-48D7-82EA-C4AB250BDCC6}"/>
              </a:ext>
            </a:extLst>
          </p:cNvPr>
          <p:cNvCxnSpPr/>
          <p:nvPr/>
        </p:nvCxnSpPr>
        <p:spPr>
          <a:xfrm>
            <a:off x="18900089" y="2357870"/>
            <a:ext cx="0" cy="10365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FFB96B-A04B-4F14-B63D-CFC9FDB84CE5}"/>
              </a:ext>
            </a:extLst>
          </p:cNvPr>
          <p:cNvCxnSpPr/>
          <p:nvPr/>
        </p:nvCxnSpPr>
        <p:spPr>
          <a:xfrm>
            <a:off x="7936871" y="2376719"/>
            <a:ext cx="0" cy="10365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B1FF5A1B-C167-4A1C-8DCE-E6E8D0A245C3}"/>
              </a:ext>
            </a:extLst>
          </p:cNvPr>
          <p:cNvSpPr txBox="1"/>
          <p:nvPr/>
        </p:nvSpPr>
        <p:spPr>
          <a:xfrm rot="16200000">
            <a:off x="22328026" y="11866424"/>
            <a:ext cx="1324722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399" dirty="0">
                <a:solidFill>
                  <a:srgbClr val="002060"/>
                </a:solidFill>
              </a:rPr>
              <a:t>SYSTÉMY</a:t>
            </a:r>
          </a:p>
        </p:txBody>
      </p:sp>
      <p:sp>
        <p:nvSpPr>
          <p:cNvPr id="99" name="Cylinder 98">
            <a:extLst>
              <a:ext uri="{FF2B5EF4-FFF2-40B4-BE49-F238E27FC236}">
                <a16:creationId xmlns:a16="http://schemas.microsoft.com/office/drawing/2014/main" id="{803A6398-3FB7-420F-908C-895825A52AB4}"/>
              </a:ext>
            </a:extLst>
          </p:cNvPr>
          <p:cNvSpPr/>
          <p:nvPr/>
        </p:nvSpPr>
        <p:spPr>
          <a:xfrm>
            <a:off x="2326413" y="11506936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FEEF66A-D4BC-4807-8F4C-0B7635FBFBA4}"/>
              </a:ext>
            </a:extLst>
          </p:cNvPr>
          <p:cNvSpPr txBox="1"/>
          <p:nvPr/>
        </p:nvSpPr>
        <p:spPr>
          <a:xfrm>
            <a:off x="1661836" y="12207109"/>
            <a:ext cx="194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IS CISMA</a:t>
            </a:r>
          </a:p>
        </p:txBody>
      </p:sp>
      <p:sp>
        <p:nvSpPr>
          <p:cNvPr id="119" name="Cylinder 118">
            <a:extLst>
              <a:ext uri="{FF2B5EF4-FFF2-40B4-BE49-F238E27FC236}">
                <a16:creationId xmlns:a16="http://schemas.microsoft.com/office/drawing/2014/main" id="{8B96C719-C242-4B80-9524-9B3865632979}"/>
              </a:ext>
            </a:extLst>
          </p:cNvPr>
          <p:cNvSpPr/>
          <p:nvPr/>
        </p:nvSpPr>
        <p:spPr>
          <a:xfrm>
            <a:off x="9830310" y="11490844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36A7E96-72DE-438A-A695-C328AAF4E121}"/>
              </a:ext>
            </a:extLst>
          </p:cNvPr>
          <p:cNvSpPr txBox="1"/>
          <p:nvPr/>
        </p:nvSpPr>
        <p:spPr>
          <a:xfrm>
            <a:off x="9052639" y="12247564"/>
            <a:ext cx="194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IS </a:t>
            </a:r>
            <a:r>
              <a:rPr lang="sk-SK" sz="2000" dirty="0" err="1">
                <a:solidFill>
                  <a:srgbClr val="002060"/>
                </a:solidFill>
              </a:rPr>
              <a:t>ZPo</a:t>
            </a:r>
            <a:endParaRPr lang="sk-SK" sz="2000" dirty="0">
              <a:solidFill>
                <a:srgbClr val="002060"/>
              </a:solidFill>
            </a:endParaRPr>
          </a:p>
        </p:txBody>
      </p:sp>
      <p:sp>
        <p:nvSpPr>
          <p:cNvPr id="134" name="Cylinder 133">
            <a:extLst>
              <a:ext uri="{FF2B5EF4-FFF2-40B4-BE49-F238E27FC236}">
                <a16:creationId xmlns:a16="http://schemas.microsoft.com/office/drawing/2014/main" id="{21B07553-E1AC-4212-A557-F69699CBDED4}"/>
              </a:ext>
            </a:extLst>
          </p:cNvPr>
          <p:cNvSpPr/>
          <p:nvPr/>
        </p:nvSpPr>
        <p:spPr>
          <a:xfrm>
            <a:off x="13451551" y="11506936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870BB79-47F9-4561-A791-FAA8DF844574}"/>
              </a:ext>
            </a:extLst>
          </p:cNvPr>
          <p:cNvSpPr txBox="1"/>
          <p:nvPr/>
        </p:nvSpPr>
        <p:spPr>
          <a:xfrm>
            <a:off x="12824672" y="12207108"/>
            <a:ext cx="194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IS RSD</a:t>
            </a:r>
          </a:p>
        </p:txBody>
      </p:sp>
      <p:sp>
        <p:nvSpPr>
          <p:cNvPr id="136" name="Rectangle: Folded Corner 135">
            <a:extLst>
              <a:ext uri="{FF2B5EF4-FFF2-40B4-BE49-F238E27FC236}">
                <a16:creationId xmlns:a16="http://schemas.microsoft.com/office/drawing/2014/main" id="{D5BA1E76-B170-4ED9-9E83-975480679714}"/>
              </a:ext>
            </a:extLst>
          </p:cNvPr>
          <p:cNvSpPr/>
          <p:nvPr/>
        </p:nvSpPr>
        <p:spPr>
          <a:xfrm>
            <a:off x="20055930" y="8040038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F1E8577-BB06-488D-A205-A56D3F60196B}"/>
              </a:ext>
            </a:extLst>
          </p:cNvPr>
          <p:cNvSpPr txBox="1"/>
          <p:nvPr/>
        </p:nvSpPr>
        <p:spPr>
          <a:xfrm>
            <a:off x="19461571" y="8759852"/>
            <a:ext cx="1692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Tlačivo</a:t>
            </a:r>
          </a:p>
          <a:p>
            <a:pPr algn="ctr"/>
            <a:r>
              <a:rPr lang="sk-SK" sz="2000" dirty="0">
                <a:solidFill>
                  <a:srgbClr val="002060"/>
                </a:solidFill>
              </a:rPr>
              <a:t>obce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5279DC3-A4AC-41CE-83E5-E31162F540B0}"/>
              </a:ext>
            </a:extLst>
          </p:cNvPr>
          <p:cNvCxnSpPr>
            <a:cxnSpLocks/>
            <a:stCxn id="136" idx="0"/>
          </p:cNvCxnSpPr>
          <p:nvPr/>
        </p:nvCxnSpPr>
        <p:spPr>
          <a:xfrm flipV="1">
            <a:off x="20307864" y="4833256"/>
            <a:ext cx="0" cy="32067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EECD26B-742B-4EAD-A67E-DCF9038D7FFB}"/>
              </a:ext>
            </a:extLst>
          </p:cNvPr>
          <p:cNvSpPr/>
          <p:nvPr/>
        </p:nvSpPr>
        <p:spPr>
          <a:xfrm>
            <a:off x="19730702" y="5642891"/>
            <a:ext cx="2519344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Príspevok od obce k narodeniu dieťaťa</a:t>
            </a:r>
          </a:p>
        </p:txBody>
      </p:sp>
      <p:sp>
        <p:nvSpPr>
          <p:cNvPr id="139" name="Cylinder 138">
            <a:extLst>
              <a:ext uri="{FF2B5EF4-FFF2-40B4-BE49-F238E27FC236}">
                <a16:creationId xmlns:a16="http://schemas.microsoft.com/office/drawing/2014/main" id="{CE84C3F8-D79A-43CE-8094-5E4219FE30FD}"/>
              </a:ext>
            </a:extLst>
          </p:cNvPr>
          <p:cNvSpPr/>
          <p:nvPr/>
        </p:nvSpPr>
        <p:spPr>
          <a:xfrm>
            <a:off x="19831955" y="11490074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463A11A-4021-47B5-9D5E-63143D49136A}"/>
              </a:ext>
            </a:extLst>
          </p:cNvPr>
          <p:cNvSpPr txBox="1"/>
          <p:nvPr/>
        </p:nvSpPr>
        <p:spPr>
          <a:xfrm>
            <a:off x="19205076" y="12190247"/>
            <a:ext cx="194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IS Obce</a:t>
            </a:r>
          </a:p>
        </p:txBody>
      </p:sp>
      <p:sp>
        <p:nvSpPr>
          <p:cNvPr id="143" name="Rectangle: Folded Corner 142">
            <a:extLst>
              <a:ext uri="{FF2B5EF4-FFF2-40B4-BE49-F238E27FC236}">
                <a16:creationId xmlns:a16="http://schemas.microsoft.com/office/drawing/2014/main" id="{300A150A-5122-4DDA-8404-AFC1EFCDEE49}"/>
              </a:ext>
            </a:extLst>
          </p:cNvPr>
          <p:cNvSpPr/>
          <p:nvPr/>
        </p:nvSpPr>
        <p:spPr>
          <a:xfrm>
            <a:off x="21363303" y="8777012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270126A-45D7-4427-95A0-758C1EA0A16A}"/>
              </a:ext>
            </a:extLst>
          </p:cNvPr>
          <p:cNvSpPr txBox="1"/>
          <p:nvPr/>
        </p:nvSpPr>
        <p:spPr>
          <a:xfrm>
            <a:off x="20768944" y="9496825"/>
            <a:ext cx="1692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Žiadosť o príspevok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D3B9CC1-0907-46CB-BCB5-1777A21259C2}"/>
              </a:ext>
            </a:extLst>
          </p:cNvPr>
          <p:cNvCxnSpPr>
            <a:cxnSpLocks/>
            <a:stCxn id="143" idx="0"/>
          </p:cNvCxnSpPr>
          <p:nvPr/>
        </p:nvCxnSpPr>
        <p:spPr>
          <a:xfrm flipV="1">
            <a:off x="21615238" y="6555167"/>
            <a:ext cx="0" cy="22218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F5B46675-12D5-4E32-B5A5-F3DDE49A3E99}"/>
              </a:ext>
            </a:extLst>
          </p:cNvPr>
          <p:cNvSpPr/>
          <p:nvPr/>
        </p:nvSpPr>
        <p:spPr>
          <a:xfrm>
            <a:off x="4710717" y="3676725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Prihlásenie</a:t>
            </a:r>
          </a:p>
          <a:p>
            <a:pPr algn="ctr"/>
            <a:r>
              <a:rPr lang="sk-SK" sz="2000" dirty="0"/>
              <a:t>na trvalý pobyt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902A5782-246C-4C88-A723-F776A6FBFE0B}"/>
              </a:ext>
            </a:extLst>
          </p:cNvPr>
          <p:cNvSpPr/>
          <p:nvPr/>
        </p:nvSpPr>
        <p:spPr>
          <a:xfrm>
            <a:off x="1489688" y="5510425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Určenie mena a priezviska dieťaťa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501D1699-4A24-4E1D-B87E-F4D4F3FF809B}"/>
              </a:ext>
            </a:extLst>
          </p:cNvPr>
          <p:cNvSpPr/>
          <p:nvPr/>
        </p:nvSpPr>
        <p:spPr>
          <a:xfrm>
            <a:off x="4715892" y="4893746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Hlásenie</a:t>
            </a:r>
          </a:p>
          <a:p>
            <a:pPr algn="ctr"/>
            <a:r>
              <a:rPr lang="sk-SK" sz="2000" dirty="0"/>
              <a:t>o narodení dieťaťa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33DB0273-2779-49C0-8C0B-D232489F6F45}"/>
              </a:ext>
            </a:extLst>
          </p:cNvPr>
          <p:cNvSpPr/>
          <p:nvPr/>
        </p:nvSpPr>
        <p:spPr>
          <a:xfrm>
            <a:off x="4703999" y="6110767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Vydanie rodeného listu dieťaťa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8958B6C-348E-4D6F-85F8-6F1B62314E77}"/>
              </a:ext>
            </a:extLst>
          </p:cNvPr>
          <p:cNvCxnSpPr>
            <a:stCxn id="28" idx="2"/>
            <a:endCxn id="93" idx="0"/>
          </p:cNvCxnSpPr>
          <p:nvPr/>
        </p:nvCxnSpPr>
        <p:spPr>
          <a:xfrm flipH="1">
            <a:off x="2821341" y="5110068"/>
            <a:ext cx="11409" cy="400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F0CA5641-0F3C-447A-9662-F0D3AFEB10B4}"/>
              </a:ext>
            </a:extLst>
          </p:cNvPr>
          <p:cNvCxnSpPr>
            <a:stCxn id="93" idx="3"/>
            <a:endCxn id="91" idx="1"/>
          </p:cNvCxnSpPr>
          <p:nvPr/>
        </p:nvCxnSpPr>
        <p:spPr>
          <a:xfrm flipV="1">
            <a:off x="4152994" y="4144604"/>
            <a:ext cx="557723" cy="1833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38E53A-20D6-451E-AC68-E7DF707C96A5}"/>
              </a:ext>
            </a:extLst>
          </p:cNvPr>
          <p:cNvCxnSpPr>
            <a:stCxn id="91" idx="2"/>
            <a:endCxn id="94" idx="0"/>
          </p:cNvCxnSpPr>
          <p:nvPr/>
        </p:nvCxnSpPr>
        <p:spPr>
          <a:xfrm>
            <a:off x="6042370" y="4612482"/>
            <a:ext cx="5175" cy="28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1105B91-D268-4D02-B026-D5667D7B43BD}"/>
              </a:ext>
            </a:extLst>
          </p:cNvPr>
          <p:cNvCxnSpPr>
            <a:stCxn id="94" idx="2"/>
            <a:endCxn id="95" idx="0"/>
          </p:cNvCxnSpPr>
          <p:nvPr/>
        </p:nvCxnSpPr>
        <p:spPr>
          <a:xfrm flipH="1">
            <a:off x="6035652" y="5829503"/>
            <a:ext cx="11893" cy="28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252B9881-6A25-4EB6-84F8-1E145F4F4208}"/>
              </a:ext>
            </a:extLst>
          </p:cNvPr>
          <p:cNvSpPr/>
          <p:nvPr/>
        </p:nvSpPr>
        <p:spPr>
          <a:xfrm>
            <a:off x="8664223" y="4893746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Prihlásenie na zdravotné poistenie 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8D29428-C1B7-4C6B-8A02-D6336C78BADF}"/>
              </a:ext>
            </a:extLst>
          </p:cNvPr>
          <p:cNvSpPr txBox="1"/>
          <p:nvPr/>
        </p:nvSpPr>
        <p:spPr>
          <a:xfrm>
            <a:off x="2600711" y="5078180"/>
            <a:ext cx="210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ALT. Súd SR</a:t>
            </a: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78DE5668-66CA-45CC-9CF6-07561CC929D0}"/>
              </a:ext>
            </a:extLst>
          </p:cNvPr>
          <p:cNvCxnSpPr>
            <a:cxnSpLocks/>
            <a:stCxn id="95" idx="3"/>
            <a:endCxn id="104" idx="1"/>
          </p:cNvCxnSpPr>
          <p:nvPr/>
        </p:nvCxnSpPr>
        <p:spPr>
          <a:xfrm flipV="1">
            <a:off x="7367305" y="5361625"/>
            <a:ext cx="1296918" cy="1217021"/>
          </a:xfrm>
          <a:prstGeom prst="bentConnector3">
            <a:avLst>
              <a:gd name="adj1" fmla="val 282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F52A34E8-2B32-420F-9296-FA964BB41B9F}"/>
              </a:ext>
            </a:extLst>
          </p:cNvPr>
          <p:cNvSpPr/>
          <p:nvPr/>
        </p:nvSpPr>
        <p:spPr>
          <a:xfrm>
            <a:off x="12232766" y="3513233"/>
            <a:ext cx="6293923" cy="3654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2000" dirty="0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57CEBD9A-F13D-4A42-8F9D-25D2686B697E}"/>
              </a:ext>
            </a:extLst>
          </p:cNvPr>
          <p:cNvSpPr/>
          <p:nvPr/>
        </p:nvSpPr>
        <p:spPr>
          <a:xfrm>
            <a:off x="12595803" y="3676725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Príspevok pri narodení dieťaťa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8C7055-D1A1-497D-B508-E90CCE485176}"/>
              </a:ext>
            </a:extLst>
          </p:cNvPr>
          <p:cNvCxnSpPr>
            <a:cxnSpLocks/>
            <a:stCxn id="104" idx="3"/>
            <a:endCxn id="122" idx="1"/>
          </p:cNvCxnSpPr>
          <p:nvPr/>
        </p:nvCxnSpPr>
        <p:spPr>
          <a:xfrm flipV="1">
            <a:off x="11327529" y="5340548"/>
            <a:ext cx="905236" cy="21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8608B3D-3FC6-4BA5-A5A8-7D84E9A5E6A2}"/>
              </a:ext>
            </a:extLst>
          </p:cNvPr>
          <p:cNvSpPr/>
          <p:nvPr/>
        </p:nvSpPr>
        <p:spPr>
          <a:xfrm>
            <a:off x="15619098" y="4141786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Ďalšie</a:t>
            </a:r>
          </a:p>
          <a:p>
            <a:pPr algn="ctr"/>
            <a:r>
              <a:rPr lang="sk-SK" sz="2000" dirty="0"/>
              <a:t>sociálne dávky</a:t>
            </a:r>
          </a:p>
        </p:txBody>
      </p: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CA445453-FE50-4C5A-B202-FAB08207A92B}"/>
              </a:ext>
            </a:extLst>
          </p:cNvPr>
          <p:cNvCxnSpPr>
            <a:cxnSpLocks/>
            <a:stCxn id="122" idx="3"/>
            <a:endCxn id="53" idx="1"/>
          </p:cNvCxnSpPr>
          <p:nvPr/>
        </p:nvCxnSpPr>
        <p:spPr>
          <a:xfrm flipV="1">
            <a:off x="18526688" y="4351401"/>
            <a:ext cx="1204014" cy="98914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: Folded Corner 127">
            <a:extLst>
              <a:ext uri="{FF2B5EF4-FFF2-40B4-BE49-F238E27FC236}">
                <a16:creationId xmlns:a16="http://schemas.microsoft.com/office/drawing/2014/main" id="{D12D0843-78B6-4A02-A7DB-AC641918A4E2}"/>
              </a:ext>
            </a:extLst>
          </p:cNvPr>
          <p:cNvSpPr/>
          <p:nvPr/>
        </p:nvSpPr>
        <p:spPr>
          <a:xfrm>
            <a:off x="6432980" y="9124891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776304A-6CDD-4705-B69F-3933F3289EA0}"/>
              </a:ext>
            </a:extLst>
          </p:cNvPr>
          <p:cNvSpPr txBox="1"/>
          <p:nvPr/>
        </p:nvSpPr>
        <p:spPr>
          <a:xfrm>
            <a:off x="5838621" y="9844705"/>
            <a:ext cx="1692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Rodný list dieťaťa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CD59769-B4AA-40A6-992C-EA1E9BEDFDC7}"/>
              </a:ext>
            </a:extLst>
          </p:cNvPr>
          <p:cNvCxnSpPr>
            <a:cxnSpLocks/>
          </p:cNvCxnSpPr>
          <p:nvPr/>
        </p:nvCxnSpPr>
        <p:spPr>
          <a:xfrm flipV="1">
            <a:off x="6684915" y="7053837"/>
            <a:ext cx="0" cy="208745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ylinder 149">
            <a:extLst>
              <a:ext uri="{FF2B5EF4-FFF2-40B4-BE49-F238E27FC236}">
                <a16:creationId xmlns:a16="http://schemas.microsoft.com/office/drawing/2014/main" id="{2B6274AB-2587-45AA-95FA-9D89151B3369}"/>
              </a:ext>
            </a:extLst>
          </p:cNvPr>
          <p:cNvSpPr/>
          <p:nvPr/>
        </p:nvSpPr>
        <p:spPr>
          <a:xfrm>
            <a:off x="4025858" y="11490844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97CDC28-266D-4F7F-82AF-E9295A8E0517}"/>
              </a:ext>
            </a:extLst>
          </p:cNvPr>
          <p:cNvSpPr txBox="1"/>
          <p:nvPr/>
        </p:nvSpPr>
        <p:spPr>
          <a:xfrm>
            <a:off x="3361281" y="12191017"/>
            <a:ext cx="194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REGOB</a:t>
            </a:r>
          </a:p>
        </p:txBody>
      </p:sp>
      <p:sp>
        <p:nvSpPr>
          <p:cNvPr id="152" name="Cylinder 151">
            <a:extLst>
              <a:ext uri="{FF2B5EF4-FFF2-40B4-BE49-F238E27FC236}">
                <a16:creationId xmlns:a16="http://schemas.microsoft.com/office/drawing/2014/main" id="{9E45E861-3192-4819-866B-E084C15066DF}"/>
              </a:ext>
            </a:extLst>
          </p:cNvPr>
          <p:cNvSpPr/>
          <p:nvPr/>
        </p:nvSpPr>
        <p:spPr>
          <a:xfrm>
            <a:off x="5990930" y="11492875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2A69BE8-213D-433D-ACB1-5DDE1E8A4847}"/>
              </a:ext>
            </a:extLst>
          </p:cNvPr>
          <p:cNvSpPr txBox="1"/>
          <p:nvPr/>
        </p:nvSpPr>
        <p:spPr>
          <a:xfrm>
            <a:off x="4837058" y="12207110"/>
            <a:ext cx="287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Rozhrania na IS VS</a:t>
            </a:r>
          </a:p>
          <a:p>
            <a:pPr algn="ctr"/>
            <a:r>
              <a:rPr lang="sk-SK" sz="2000" dirty="0">
                <a:solidFill>
                  <a:srgbClr val="002060"/>
                </a:solidFill>
              </a:rPr>
              <a:t>(notifikácie)</a:t>
            </a:r>
          </a:p>
        </p:txBody>
      </p:sp>
      <p:sp>
        <p:nvSpPr>
          <p:cNvPr id="154" name="Rectangle: Folded Corner 153">
            <a:extLst>
              <a:ext uri="{FF2B5EF4-FFF2-40B4-BE49-F238E27FC236}">
                <a16:creationId xmlns:a16="http://schemas.microsoft.com/office/drawing/2014/main" id="{CF753CE1-23C5-46AC-AD0D-F31A7B8D5350}"/>
              </a:ext>
            </a:extLst>
          </p:cNvPr>
          <p:cNvSpPr/>
          <p:nvPr/>
        </p:nvSpPr>
        <p:spPr>
          <a:xfrm>
            <a:off x="9737667" y="8044545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B0DC075-6253-4E81-B61C-E5C55E0BDD91}"/>
              </a:ext>
            </a:extLst>
          </p:cNvPr>
          <p:cNvSpPr txBox="1"/>
          <p:nvPr/>
        </p:nvSpPr>
        <p:spPr>
          <a:xfrm>
            <a:off x="9143308" y="8764358"/>
            <a:ext cx="179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Prihláška poistenca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175197B1-A717-4C47-9FA6-270A12DEEEC2}"/>
              </a:ext>
            </a:extLst>
          </p:cNvPr>
          <p:cNvCxnSpPr>
            <a:cxnSpLocks/>
            <a:stCxn id="154" idx="0"/>
          </p:cNvCxnSpPr>
          <p:nvPr/>
        </p:nvCxnSpPr>
        <p:spPr>
          <a:xfrm flipV="1">
            <a:off x="9989602" y="5822700"/>
            <a:ext cx="0" cy="22218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: Folded Corner 156">
            <a:extLst>
              <a:ext uri="{FF2B5EF4-FFF2-40B4-BE49-F238E27FC236}">
                <a16:creationId xmlns:a16="http://schemas.microsoft.com/office/drawing/2014/main" id="{8CC52BB1-4B48-4D7E-BEDA-AC2846A861EF}"/>
              </a:ext>
            </a:extLst>
          </p:cNvPr>
          <p:cNvSpPr/>
          <p:nvPr/>
        </p:nvSpPr>
        <p:spPr>
          <a:xfrm>
            <a:off x="12616557" y="7905597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A5FC380-6121-40E4-83D1-A94359B0EC26}"/>
              </a:ext>
            </a:extLst>
          </p:cNvPr>
          <p:cNvSpPr txBox="1"/>
          <p:nvPr/>
        </p:nvSpPr>
        <p:spPr>
          <a:xfrm>
            <a:off x="11965651" y="8625410"/>
            <a:ext cx="179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Žiadosť o príspevok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4200E7D4-810D-4633-988C-4ED09A2ECBAC}"/>
              </a:ext>
            </a:extLst>
          </p:cNvPr>
          <p:cNvCxnSpPr>
            <a:cxnSpLocks/>
          </p:cNvCxnSpPr>
          <p:nvPr/>
        </p:nvCxnSpPr>
        <p:spPr>
          <a:xfrm flipV="1">
            <a:off x="12868492" y="4647068"/>
            <a:ext cx="0" cy="323915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: Folded Corner 159">
            <a:extLst>
              <a:ext uri="{FF2B5EF4-FFF2-40B4-BE49-F238E27FC236}">
                <a16:creationId xmlns:a16="http://schemas.microsoft.com/office/drawing/2014/main" id="{2FB3C220-2B7C-4CD9-8E15-A8A4FF60A3CF}"/>
              </a:ext>
            </a:extLst>
          </p:cNvPr>
          <p:cNvSpPr/>
          <p:nvPr/>
        </p:nvSpPr>
        <p:spPr>
          <a:xfrm>
            <a:off x="13247949" y="9414744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90726DB-E602-4FFC-B048-8F522F4E8BFB}"/>
              </a:ext>
            </a:extLst>
          </p:cNvPr>
          <p:cNvSpPr txBox="1"/>
          <p:nvPr/>
        </p:nvSpPr>
        <p:spPr>
          <a:xfrm>
            <a:off x="12653590" y="10134557"/>
            <a:ext cx="179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Vyhlásenie o bydlisku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E7A5997D-6D9E-4A72-97DB-53237A0F0834}"/>
              </a:ext>
            </a:extLst>
          </p:cNvPr>
          <p:cNvCxnSpPr>
            <a:cxnSpLocks/>
          </p:cNvCxnSpPr>
          <p:nvPr/>
        </p:nvCxnSpPr>
        <p:spPr>
          <a:xfrm flipV="1">
            <a:off x="13462185" y="4612481"/>
            <a:ext cx="0" cy="4750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A40F52B3-5CD1-4A04-B0D5-76BA28A8F97C}"/>
              </a:ext>
            </a:extLst>
          </p:cNvPr>
          <p:cNvSpPr/>
          <p:nvPr/>
        </p:nvSpPr>
        <p:spPr>
          <a:xfrm>
            <a:off x="12600978" y="4893746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Prídavky na deti (+príplatky)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F885A4C-6E62-46CE-95A8-A7EFA058E9B1}"/>
              </a:ext>
            </a:extLst>
          </p:cNvPr>
          <p:cNvCxnSpPr>
            <a:cxnSpLocks/>
          </p:cNvCxnSpPr>
          <p:nvPr/>
        </p:nvCxnSpPr>
        <p:spPr>
          <a:xfrm flipV="1">
            <a:off x="13624331" y="5803420"/>
            <a:ext cx="0" cy="35990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: Folded Corner 163">
            <a:extLst>
              <a:ext uri="{FF2B5EF4-FFF2-40B4-BE49-F238E27FC236}">
                <a16:creationId xmlns:a16="http://schemas.microsoft.com/office/drawing/2014/main" id="{8F888386-4A25-4B20-9C09-8785B3300BAA}"/>
              </a:ext>
            </a:extLst>
          </p:cNvPr>
          <p:cNvSpPr/>
          <p:nvPr/>
        </p:nvSpPr>
        <p:spPr>
          <a:xfrm>
            <a:off x="13994686" y="7911297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B4D914C-8E7B-48F7-9AF4-D9E917158F22}"/>
              </a:ext>
            </a:extLst>
          </p:cNvPr>
          <p:cNvSpPr txBox="1"/>
          <p:nvPr/>
        </p:nvSpPr>
        <p:spPr>
          <a:xfrm>
            <a:off x="13343780" y="8631111"/>
            <a:ext cx="179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Žiadosť o prídavky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FA573E6-089E-4785-AED4-F66879F8CA94}"/>
              </a:ext>
            </a:extLst>
          </p:cNvPr>
          <p:cNvCxnSpPr>
            <a:cxnSpLocks/>
          </p:cNvCxnSpPr>
          <p:nvPr/>
        </p:nvCxnSpPr>
        <p:spPr>
          <a:xfrm flipV="1">
            <a:off x="14246621" y="5802543"/>
            <a:ext cx="0" cy="208745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3381D0F2-B232-4921-9E10-676C11AB534C}"/>
              </a:ext>
            </a:extLst>
          </p:cNvPr>
          <p:cNvSpPr/>
          <p:nvPr/>
        </p:nvSpPr>
        <p:spPr>
          <a:xfrm>
            <a:off x="12589085" y="6110767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Príspevok na starostlivosť</a:t>
            </a:r>
          </a:p>
        </p:txBody>
      </p:sp>
      <p:sp>
        <p:nvSpPr>
          <p:cNvPr id="167" name="Rectangle: Folded Corner 166">
            <a:extLst>
              <a:ext uri="{FF2B5EF4-FFF2-40B4-BE49-F238E27FC236}">
                <a16:creationId xmlns:a16="http://schemas.microsoft.com/office/drawing/2014/main" id="{5628CA2D-7186-43CD-847B-3F2B9A5CD166}"/>
              </a:ext>
            </a:extLst>
          </p:cNvPr>
          <p:cNvSpPr/>
          <p:nvPr/>
        </p:nvSpPr>
        <p:spPr>
          <a:xfrm>
            <a:off x="14664102" y="9380011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E397BEB7-83B1-4B1B-9372-8D9D1CB250BC}"/>
              </a:ext>
            </a:extLst>
          </p:cNvPr>
          <p:cNvSpPr txBox="1"/>
          <p:nvPr/>
        </p:nvSpPr>
        <p:spPr>
          <a:xfrm>
            <a:off x="13802237" y="10099824"/>
            <a:ext cx="2231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Žiadosť o príspevok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E7DC54A6-E27F-4F91-9747-B4A13B59D22A}"/>
              </a:ext>
            </a:extLst>
          </p:cNvPr>
          <p:cNvCxnSpPr>
            <a:cxnSpLocks/>
          </p:cNvCxnSpPr>
          <p:nvPr/>
        </p:nvCxnSpPr>
        <p:spPr>
          <a:xfrm flipV="1">
            <a:off x="14908541" y="7012708"/>
            <a:ext cx="0" cy="23753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: Folded Corner 169">
            <a:extLst>
              <a:ext uri="{FF2B5EF4-FFF2-40B4-BE49-F238E27FC236}">
                <a16:creationId xmlns:a16="http://schemas.microsoft.com/office/drawing/2014/main" id="{2639EC97-069C-40DE-B03A-79D7163C5C4D}"/>
              </a:ext>
            </a:extLst>
          </p:cNvPr>
          <p:cNvSpPr/>
          <p:nvPr/>
        </p:nvSpPr>
        <p:spPr>
          <a:xfrm>
            <a:off x="17317541" y="9365097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EF9BE4A-A242-49E5-A850-5579BC6C7CE9}"/>
              </a:ext>
            </a:extLst>
          </p:cNvPr>
          <p:cNvSpPr txBox="1"/>
          <p:nvPr/>
        </p:nvSpPr>
        <p:spPr>
          <a:xfrm>
            <a:off x="16363525" y="10099824"/>
            <a:ext cx="2447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Potvrdenie </a:t>
            </a:r>
            <a:r>
              <a:rPr lang="sk-SK" sz="2000" dirty="0" err="1">
                <a:solidFill>
                  <a:srgbClr val="002060"/>
                </a:solidFill>
              </a:rPr>
              <a:t>SocPo</a:t>
            </a:r>
            <a:r>
              <a:rPr lang="sk-SK" sz="2000" dirty="0">
                <a:solidFill>
                  <a:srgbClr val="002060"/>
                </a:solidFill>
              </a:rPr>
              <a:t> o nároku na materské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EE8A23C9-7CB1-4A02-BD81-8A9C980BA59E}"/>
              </a:ext>
            </a:extLst>
          </p:cNvPr>
          <p:cNvCxnSpPr>
            <a:cxnSpLocks/>
          </p:cNvCxnSpPr>
          <p:nvPr/>
        </p:nvCxnSpPr>
        <p:spPr>
          <a:xfrm flipV="1">
            <a:off x="17590298" y="6395875"/>
            <a:ext cx="0" cy="29512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Cylinder 172">
            <a:extLst>
              <a:ext uri="{FF2B5EF4-FFF2-40B4-BE49-F238E27FC236}">
                <a16:creationId xmlns:a16="http://schemas.microsoft.com/office/drawing/2014/main" id="{F5B041BF-97EF-4AE4-9565-DD6E8970CFAB}"/>
              </a:ext>
            </a:extLst>
          </p:cNvPr>
          <p:cNvSpPr/>
          <p:nvPr/>
        </p:nvSpPr>
        <p:spPr>
          <a:xfrm>
            <a:off x="15237734" y="11506936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F1CFE660-2AE1-4082-9A2A-287A1D3BF601}"/>
              </a:ext>
            </a:extLst>
          </p:cNvPr>
          <p:cNvSpPr txBox="1"/>
          <p:nvPr/>
        </p:nvSpPr>
        <p:spPr>
          <a:xfrm>
            <a:off x="14610855" y="12207108"/>
            <a:ext cx="194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IS DMS</a:t>
            </a: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1B3EAA3B-4FFE-456E-ABE8-3827283EE504}"/>
              </a:ext>
            </a:extLst>
          </p:cNvPr>
          <p:cNvCxnSpPr>
            <a:stCxn id="128" idx="3"/>
            <a:endCxn id="154" idx="1"/>
          </p:cNvCxnSpPr>
          <p:nvPr/>
        </p:nvCxnSpPr>
        <p:spPr>
          <a:xfrm flipV="1">
            <a:off x="6936849" y="8404451"/>
            <a:ext cx="2800818" cy="1080347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616AC09-BF55-4B4B-A272-4ECF88D6D9CA}"/>
              </a:ext>
            </a:extLst>
          </p:cNvPr>
          <p:cNvCxnSpPr>
            <a:cxnSpLocks/>
          </p:cNvCxnSpPr>
          <p:nvPr/>
        </p:nvCxnSpPr>
        <p:spPr>
          <a:xfrm>
            <a:off x="6936849" y="9692139"/>
            <a:ext cx="5614538" cy="1202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: Folded Corner 174">
            <a:extLst>
              <a:ext uri="{FF2B5EF4-FFF2-40B4-BE49-F238E27FC236}">
                <a16:creationId xmlns:a16="http://schemas.microsoft.com/office/drawing/2014/main" id="{AEA2BBD6-05F2-44CC-8C6C-B6518576EA63}"/>
              </a:ext>
            </a:extLst>
          </p:cNvPr>
          <p:cNvSpPr/>
          <p:nvPr/>
        </p:nvSpPr>
        <p:spPr>
          <a:xfrm>
            <a:off x="15838702" y="8521282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A0C8C9A5-7043-4FFC-A07D-0CC177D869D7}"/>
              </a:ext>
            </a:extLst>
          </p:cNvPr>
          <p:cNvSpPr txBox="1"/>
          <p:nvPr/>
        </p:nvSpPr>
        <p:spPr>
          <a:xfrm>
            <a:off x="15074701" y="9241095"/>
            <a:ext cx="208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Potvrdenie pediatra (28 dní)</a:t>
            </a:r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DB4CA1B7-CA07-4E8D-AE7A-A2FD62941289}"/>
              </a:ext>
            </a:extLst>
          </p:cNvPr>
          <p:cNvCxnSpPr>
            <a:cxnSpLocks/>
            <a:stCxn id="175" idx="1"/>
            <a:endCxn id="108" idx="3"/>
          </p:cNvCxnSpPr>
          <p:nvPr/>
        </p:nvCxnSpPr>
        <p:spPr>
          <a:xfrm rot="10800000">
            <a:off x="15259109" y="4144603"/>
            <a:ext cx="579593" cy="4736586"/>
          </a:xfrm>
          <a:prstGeom prst="bentConnector3">
            <a:avLst>
              <a:gd name="adj1" fmla="val 69512"/>
            </a:avLst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: Folded Corner 177">
            <a:extLst>
              <a:ext uri="{FF2B5EF4-FFF2-40B4-BE49-F238E27FC236}">
                <a16:creationId xmlns:a16="http://schemas.microsoft.com/office/drawing/2014/main" id="{32E2510B-C23A-4E85-AE49-A2B49444240F}"/>
              </a:ext>
            </a:extLst>
          </p:cNvPr>
          <p:cNvSpPr/>
          <p:nvPr/>
        </p:nvSpPr>
        <p:spPr>
          <a:xfrm>
            <a:off x="16731218" y="7920147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4842471-C537-4180-8C5C-D29A8487B413}"/>
              </a:ext>
            </a:extLst>
          </p:cNvPr>
          <p:cNvSpPr txBox="1"/>
          <p:nvPr/>
        </p:nvSpPr>
        <p:spPr>
          <a:xfrm>
            <a:off x="16080311" y="8639961"/>
            <a:ext cx="1799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Ďalšie žiadosti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F7193466-BFF9-4B05-97A2-F03EF6B086B2}"/>
              </a:ext>
            </a:extLst>
          </p:cNvPr>
          <p:cNvCxnSpPr>
            <a:cxnSpLocks/>
          </p:cNvCxnSpPr>
          <p:nvPr/>
        </p:nvCxnSpPr>
        <p:spPr>
          <a:xfrm flipV="1">
            <a:off x="16954818" y="5067432"/>
            <a:ext cx="0" cy="2807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84F053CE-BE4D-421D-A1DF-AD2DCE6F2FCC}"/>
              </a:ext>
            </a:extLst>
          </p:cNvPr>
          <p:cNvSpPr/>
          <p:nvPr/>
        </p:nvSpPr>
        <p:spPr>
          <a:xfrm>
            <a:off x="15607689" y="5477900"/>
            <a:ext cx="2663306" cy="935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Rodičovský</a:t>
            </a:r>
          </a:p>
          <a:p>
            <a:pPr algn="ctr"/>
            <a:r>
              <a:rPr lang="sk-SK" sz="2000" dirty="0"/>
              <a:t>príspevok</a:t>
            </a:r>
          </a:p>
        </p:txBody>
      </p:sp>
      <p:sp>
        <p:nvSpPr>
          <p:cNvPr id="181" name="Cylinder 180">
            <a:extLst>
              <a:ext uri="{FF2B5EF4-FFF2-40B4-BE49-F238E27FC236}">
                <a16:creationId xmlns:a16="http://schemas.microsoft.com/office/drawing/2014/main" id="{201FE562-BDF9-40E2-80C2-F5D8510393CE}"/>
              </a:ext>
            </a:extLst>
          </p:cNvPr>
          <p:cNvSpPr/>
          <p:nvPr/>
        </p:nvSpPr>
        <p:spPr>
          <a:xfrm>
            <a:off x="21377124" y="11509699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668F287-EA73-476F-9E2A-661DC35DC0EE}"/>
              </a:ext>
            </a:extLst>
          </p:cNvPr>
          <p:cNvSpPr txBox="1"/>
          <p:nvPr/>
        </p:nvSpPr>
        <p:spPr>
          <a:xfrm>
            <a:off x="20750246" y="12209872"/>
            <a:ext cx="194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DCOM</a:t>
            </a:r>
          </a:p>
        </p:txBody>
      </p:sp>
      <p:sp>
        <p:nvSpPr>
          <p:cNvPr id="183" name="Cylinder 182">
            <a:extLst>
              <a:ext uri="{FF2B5EF4-FFF2-40B4-BE49-F238E27FC236}">
                <a16:creationId xmlns:a16="http://schemas.microsoft.com/office/drawing/2014/main" id="{6F6192F2-DA07-4963-8824-75D42A1AD479}"/>
              </a:ext>
            </a:extLst>
          </p:cNvPr>
          <p:cNvSpPr/>
          <p:nvPr/>
        </p:nvSpPr>
        <p:spPr>
          <a:xfrm>
            <a:off x="9626531" y="11623367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85" name="Rectangle: Folded Corner 184">
            <a:extLst>
              <a:ext uri="{FF2B5EF4-FFF2-40B4-BE49-F238E27FC236}">
                <a16:creationId xmlns:a16="http://schemas.microsoft.com/office/drawing/2014/main" id="{B0603BB4-80D4-4A46-B7A3-E6467740CB20}"/>
              </a:ext>
            </a:extLst>
          </p:cNvPr>
          <p:cNvSpPr/>
          <p:nvPr/>
        </p:nvSpPr>
        <p:spPr>
          <a:xfrm>
            <a:off x="18037995" y="7925930"/>
            <a:ext cx="503869" cy="719813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>
              <a:solidFill>
                <a:srgbClr val="002060"/>
              </a:solidFill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C55E52B1-9A79-476A-96E1-B28168294C1E}"/>
              </a:ext>
            </a:extLst>
          </p:cNvPr>
          <p:cNvSpPr txBox="1"/>
          <p:nvPr/>
        </p:nvSpPr>
        <p:spPr>
          <a:xfrm>
            <a:off x="17387089" y="8645743"/>
            <a:ext cx="179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Žiadosť o príspevok</a:t>
            </a:r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A01DEDB-EAF7-46D9-858E-403EAC25ECC6}"/>
              </a:ext>
            </a:extLst>
          </p:cNvPr>
          <p:cNvCxnSpPr>
            <a:cxnSpLocks/>
          </p:cNvCxnSpPr>
          <p:nvPr/>
        </p:nvCxnSpPr>
        <p:spPr>
          <a:xfrm flipV="1">
            <a:off x="18167350" y="6392641"/>
            <a:ext cx="0" cy="15116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Cylinder 187">
            <a:extLst>
              <a:ext uri="{FF2B5EF4-FFF2-40B4-BE49-F238E27FC236}">
                <a16:creationId xmlns:a16="http://schemas.microsoft.com/office/drawing/2014/main" id="{077577B4-20B8-4A75-B950-492CEA78A325}"/>
              </a:ext>
            </a:extLst>
          </p:cNvPr>
          <p:cNvSpPr/>
          <p:nvPr/>
        </p:nvSpPr>
        <p:spPr>
          <a:xfrm>
            <a:off x="16914953" y="11506936"/>
            <a:ext cx="584226" cy="66189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7198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02962B4-F929-46B9-82CD-72446717BA92}"/>
              </a:ext>
            </a:extLst>
          </p:cNvPr>
          <p:cNvSpPr txBox="1"/>
          <p:nvPr/>
        </p:nvSpPr>
        <p:spPr>
          <a:xfrm>
            <a:off x="16288074" y="12207109"/>
            <a:ext cx="194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</a:rPr>
              <a:t>IS </a:t>
            </a:r>
            <a:r>
              <a:rPr lang="sk-SK" sz="2000" dirty="0" err="1">
                <a:solidFill>
                  <a:srgbClr val="002060"/>
                </a:solidFill>
              </a:rPr>
              <a:t>PoHW</a:t>
            </a:r>
            <a:endParaRPr lang="sk-SK" sz="2000" dirty="0">
              <a:solidFill>
                <a:srgbClr val="002060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4945388-5650-4240-A2D4-F29235103B47}"/>
              </a:ext>
            </a:extLst>
          </p:cNvPr>
          <p:cNvSpPr/>
          <p:nvPr/>
        </p:nvSpPr>
        <p:spPr>
          <a:xfrm>
            <a:off x="6094694" y="9025415"/>
            <a:ext cx="1186979" cy="1686993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999" b="1" dirty="0">
              <a:solidFill>
                <a:srgbClr val="7030A0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9472474-2FFF-46B8-A248-D92181A7C9B0}"/>
              </a:ext>
            </a:extLst>
          </p:cNvPr>
          <p:cNvSpPr txBox="1"/>
          <p:nvPr/>
        </p:nvSpPr>
        <p:spPr>
          <a:xfrm>
            <a:off x="3996480" y="10030475"/>
            <a:ext cx="2187304" cy="769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199" dirty="0">
                <a:solidFill>
                  <a:srgbClr val="0070C0"/>
                </a:solidFill>
              </a:rPr>
              <a:t>Elektronická matričná kniha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EF4AE52C-238D-400C-986E-6AADB5BCF22B}"/>
              </a:ext>
            </a:extLst>
          </p:cNvPr>
          <p:cNvCxnSpPr>
            <a:cxnSpLocks/>
          </p:cNvCxnSpPr>
          <p:nvPr/>
        </p:nvCxnSpPr>
        <p:spPr>
          <a:xfrm flipV="1">
            <a:off x="5441369" y="9630376"/>
            <a:ext cx="647947" cy="40328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35A56FC6-1D87-4D5B-ACCE-C8EC529013F6}"/>
              </a:ext>
            </a:extLst>
          </p:cNvPr>
          <p:cNvSpPr/>
          <p:nvPr/>
        </p:nvSpPr>
        <p:spPr>
          <a:xfrm>
            <a:off x="1272710" y="3554502"/>
            <a:ext cx="6282997" cy="3613359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999" b="1" dirty="0">
              <a:solidFill>
                <a:srgbClr val="7030A0"/>
              </a:solidFill>
            </a:endParaRP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448A09A-E22A-4035-BFF5-34F1043862BD}"/>
              </a:ext>
            </a:extLst>
          </p:cNvPr>
          <p:cNvCxnSpPr>
            <a:cxnSpLocks/>
            <a:stCxn id="148" idx="1"/>
          </p:cNvCxnSpPr>
          <p:nvPr/>
        </p:nvCxnSpPr>
        <p:spPr>
          <a:xfrm flipH="1">
            <a:off x="6025026" y="8036438"/>
            <a:ext cx="512367" cy="36350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BEB650C4-C7BB-4BFF-B317-3C605BD6E1AB}"/>
              </a:ext>
            </a:extLst>
          </p:cNvPr>
          <p:cNvSpPr txBox="1"/>
          <p:nvPr/>
        </p:nvSpPr>
        <p:spPr>
          <a:xfrm>
            <a:off x="7946093" y="3418707"/>
            <a:ext cx="3824130" cy="1384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99" b="1" i="1" dirty="0">
                <a:solidFill>
                  <a:srgbClr val="0070C0"/>
                </a:solidFill>
              </a:rPr>
              <a:t>Elektronizácia procesov matriky pri narodení dieťaťa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CE803EAE-6F33-40E8-AE9E-27199E202116}"/>
              </a:ext>
            </a:extLst>
          </p:cNvPr>
          <p:cNvSpPr txBox="1"/>
          <p:nvPr/>
        </p:nvSpPr>
        <p:spPr>
          <a:xfrm>
            <a:off x="825491" y="10099824"/>
            <a:ext cx="2893478" cy="1107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199" dirty="0">
                <a:solidFill>
                  <a:srgbClr val="0070C0"/>
                </a:solidFill>
              </a:rPr>
              <a:t>Elektronizácia</a:t>
            </a:r>
          </a:p>
          <a:p>
            <a:pPr algn="ctr"/>
            <a:r>
              <a:rPr lang="sk-SK" sz="2199" dirty="0">
                <a:solidFill>
                  <a:srgbClr val="0070C0"/>
                </a:solidFill>
              </a:rPr>
              <a:t>(súhlasné vyhlásenie rodičov)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CBED159-45D8-4286-A8D2-FB9F14B56CD7}"/>
              </a:ext>
            </a:extLst>
          </p:cNvPr>
          <p:cNvSpPr/>
          <p:nvPr/>
        </p:nvSpPr>
        <p:spPr>
          <a:xfrm>
            <a:off x="1538595" y="7834589"/>
            <a:ext cx="1522187" cy="2026554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999" b="1" dirty="0">
              <a:solidFill>
                <a:srgbClr val="7030A0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97CF7BA-F8A4-4676-B89A-268D5D46E1D8}"/>
              </a:ext>
            </a:extLst>
          </p:cNvPr>
          <p:cNvSpPr txBox="1"/>
          <p:nvPr/>
        </p:nvSpPr>
        <p:spPr>
          <a:xfrm>
            <a:off x="6537394" y="7605662"/>
            <a:ext cx="2903094" cy="769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199" dirty="0">
                <a:solidFill>
                  <a:srgbClr val="FF0000"/>
                </a:solidFill>
              </a:rPr>
              <a:t>Elektronické hlásenie (odstránenie duplicít)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A92E850E-CA86-4E24-9DC3-ACB5702961FB}"/>
              </a:ext>
            </a:extLst>
          </p:cNvPr>
          <p:cNvSpPr/>
          <p:nvPr/>
        </p:nvSpPr>
        <p:spPr>
          <a:xfrm>
            <a:off x="4459904" y="7700973"/>
            <a:ext cx="1519060" cy="1597846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999" b="1" dirty="0">
              <a:solidFill>
                <a:srgbClr val="7030A0"/>
              </a:solidFill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0D5343B-93CD-4BA7-9DDD-DC812163F028}"/>
              </a:ext>
            </a:extLst>
          </p:cNvPr>
          <p:cNvSpPr/>
          <p:nvPr/>
        </p:nvSpPr>
        <p:spPr>
          <a:xfrm>
            <a:off x="3767695" y="11404069"/>
            <a:ext cx="3599610" cy="1546291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999" b="1" dirty="0">
              <a:solidFill>
                <a:srgbClr val="7030A0"/>
              </a:solidFill>
            </a:endParaRP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87690489-6DD7-4852-AEA2-E2E118B4EC7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32326" y="12767161"/>
            <a:ext cx="359834" cy="709183"/>
          </a:xfrm>
          <a:prstGeom prst="bentConnector2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9871D79C-C974-4282-8775-74E0939D416B}"/>
              </a:ext>
            </a:extLst>
          </p:cNvPr>
          <p:cNvSpPr txBox="1"/>
          <p:nvPr/>
        </p:nvSpPr>
        <p:spPr>
          <a:xfrm>
            <a:off x="5070744" y="13050728"/>
            <a:ext cx="4555787" cy="43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199" dirty="0">
                <a:solidFill>
                  <a:schemeClr val="accent3"/>
                </a:solidFill>
              </a:rPr>
              <a:t>Notifikácie o narodení cez CSRÚ/RFO</a:t>
            </a:r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16EA5D58-CCCD-40A7-92B0-3E3B81215945}"/>
              </a:ext>
            </a:extLst>
          </p:cNvPr>
          <p:cNvCxnSpPr>
            <a:cxnSpLocks/>
          </p:cNvCxnSpPr>
          <p:nvPr/>
        </p:nvCxnSpPr>
        <p:spPr>
          <a:xfrm flipV="1">
            <a:off x="2261599" y="9861142"/>
            <a:ext cx="0" cy="37704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25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/>
      <p:bldP spid="129" grpId="0" animBg="1"/>
      <p:bldP spid="133" grpId="0"/>
      <p:bldP spid="146" grpId="0"/>
      <p:bldP spid="147" grpId="0" animBg="1"/>
      <p:bldP spid="148" grpId="0"/>
      <p:bldP spid="184" grpId="0" animBg="1"/>
      <p:bldP spid="190" grpId="0" animBg="1"/>
      <p:bldP spid="1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938863" y="421786"/>
            <a:ext cx="154346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sk-SK" sz="6600" b="1" dirty="0" smtClean="0">
                <a:solidFill>
                  <a:schemeClr val="accent4">
                    <a:lumMod val="75000"/>
                  </a:schemeClr>
                </a:solidFill>
              </a:rPr>
              <a:t>. Proces vyhlasovania referenčných údajov</a:t>
            </a:r>
            <a:endParaRPr lang="sk-SK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743015" y="1766084"/>
            <a:ext cx="5145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i="1" dirty="0">
                <a:solidFill>
                  <a:schemeClr val="accent4">
                    <a:lumMod val="75000"/>
                  </a:schemeClr>
                </a:solidFill>
              </a:rPr>
              <a:t>a) plán ich vyhlasovania</a:t>
            </a:r>
          </a:p>
        </p:txBody>
      </p:sp>
      <p:sp>
        <p:nvSpPr>
          <p:cNvPr id="5" name="Obdĺžnik 4"/>
          <p:cNvSpPr/>
          <p:nvPr/>
        </p:nvSpPr>
        <p:spPr>
          <a:xfrm>
            <a:off x="2781418" y="7037249"/>
            <a:ext cx="113045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romanUcPeriod"/>
            </a:pPr>
            <a:r>
              <a:rPr lang="sk-SK" sz="3800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zaradenie registra do plánu k vyhláseniu za referenčný </a:t>
            </a:r>
            <a:endParaRPr lang="sk-SK" sz="3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242565" y="2349883"/>
            <a:ext cx="21334366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3200" dirty="0">
                <a:solidFill>
                  <a:schemeClr val="tx2"/>
                </a:solidFill>
              </a:rPr>
              <a:t>a</a:t>
            </a:r>
            <a:r>
              <a:rPr lang="sk-SK" sz="3200" dirty="0" smtClean="0">
                <a:solidFill>
                  <a:schemeClr val="tx2"/>
                </a:solidFill>
              </a:rPr>
              <a:t>ko nástrojom k</a:t>
            </a:r>
            <a:r>
              <a:rPr lang="sk-SK" sz="3200" dirty="0">
                <a:solidFill>
                  <a:schemeClr val="tx2"/>
                </a:solidFill>
              </a:rPr>
              <a:t> vyhlasovaniu nových údajov za referenčné </a:t>
            </a:r>
            <a:r>
              <a:rPr lang="sk-SK" sz="3200" dirty="0" smtClean="0">
                <a:solidFill>
                  <a:schemeClr val="tx2"/>
                </a:solidFill>
              </a:rPr>
              <a:t>slúži, </a:t>
            </a:r>
            <a:r>
              <a:rPr lang="sk-SK" sz="3200" dirty="0">
                <a:solidFill>
                  <a:schemeClr val="tx2"/>
                </a:solidFill>
              </a:rPr>
              <a:t>tzv. </a:t>
            </a:r>
            <a:r>
              <a:rPr lang="sk-SK" sz="3200" u="sng" dirty="0">
                <a:solidFill>
                  <a:schemeClr val="tx2"/>
                </a:solidFill>
              </a:rPr>
              <a:t>plán vyhlasovania nových referenčných </a:t>
            </a:r>
            <a:r>
              <a:rPr lang="sk-SK" sz="3200" u="sng" dirty="0" smtClean="0">
                <a:solidFill>
                  <a:schemeClr val="tx2"/>
                </a:solidFill>
              </a:rPr>
              <a:t>údajov</a:t>
            </a:r>
            <a:r>
              <a:rPr lang="sk-SK" sz="3200" dirty="0" smtClean="0">
                <a:solidFill>
                  <a:schemeClr val="tx2"/>
                </a:solidFill>
              </a:rPr>
              <a:t>   </a:t>
            </a:r>
          </a:p>
          <a:p>
            <a:pPr algn="just">
              <a:lnSpc>
                <a:spcPct val="150000"/>
              </a:lnSpc>
            </a:pPr>
            <a:r>
              <a:rPr lang="sk-SK" sz="3200" dirty="0" smtClean="0">
                <a:solidFill>
                  <a:schemeClr val="tx2"/>
                </a:solidFill>
              </a:rPr>
              <a:t>	- je vytváraný</a:t>
            </a:r>
            <a:r>
              <a:rPr lang="sk-SK" sz="3200" dirty="0">
                <a:solidFill>
                  <a:schemeClr val="tx2"/>
                </a:solidFill>
              </a:rPr>
              <a:t>, aktualizovaný </a:t>
            </a:r>
            <a:r>
              <a:rPr lang="sk-SK" sz="3200" dirty="0" smtClean="0">
                <a:solidFill>
                  <a:schemeClr val="tx2"/>
                </a:solidFill>
              </a:rPr>
              <a:t>a</a:t>
            </a:r>
            <a:r>
              <a:rPr lang="sk-SK" sz="3200" dirty="0">
                <a:solidFill>
                  <a:schemeClr val="tx2"/>
                </a:solidFill>
              </a:rPr>
              <a:t> </a:t>
            </a:r>
            <a:r>
              <a:rPr lang="sk-SK" sz="3200" dirty="0" smtClean="0">
                <a:solidFill>
                  <a:schemeClr val="tx2"/>
                </a:solidFill>
              </a:rPr>
              <a:t>zverejňovaný </a:t>
            </a:r>
            <a:r>
              <a:rPr lang="sk-SK" sz="3200" dirty="0">
                <a:solidFill>
                  <a:schemeClr val="tx2"/>
                </a:solidFill>
              </a:rPr>
              <a:t>na pôde Dátovej </a:t>
            </a:r>
            <a:r>
              <a:rPr lang="sk-SK" sz="3200" dirty="0" smtClean="0">
                <a:solidFill>
                  <a:schemeClr val="tx2"/>
                </a:solidFill>
              </a:rPr>
              <a:t>kancelárie MIRRI </a:t>
            </a:r>
          </a:p>
          <a:p>
            <a:pPr algn="just">
              <a:lnSpc>
                <a:spcPct val="150000"/>
              </a:lnSpc>
            </a:pPr>
            <a:r>
              <a:rPr lang="sk-SK" sz="3200" dirty="0" smtClean="0">
                <a:solidFill>
                  <a:schemeClr val="tx2"/>
                </a:solidFill>
              </a:rPr>
              <a:t>	- </a:t>
            </a:r>
            <a:r>
              <a:rPr lang="sk-SK" sz="3200" u="sng" dirty="0" smtClean="0">
                <a:solidFill>
                  <a:schemeClr val="tx2"/>
                </a:solidFill>
              </a:rPr>
              <a:t>cieľom </a:t>
            </a:r>
            <a:r>
              <a:rPr lang="sk-SK" sz="3200" u="sng" dirty="0">
                <a:solidFill>
                  <a:schemeClr val="tx2"/>
                </a:solidFill>
              </a:rPr>
              <a:t>plánu</a:t>
            </a:r>
            <a:r>
              <a:rPr lang="sk-SK" sz="3200" dirty="0">
                <a:solidFill>
                  <a:schemeClr val="tx2"/>
                </a:solidFill>
              </a:rPr>
              <a:t> je postupnými krokmi jeho naplnenie v </a:t>
            </a:r>
            <a:r>
              <a:rPr lang="sk-SK" sz="3200" dirty="0" smtClean="0">
                <a:solidFill>
                  <a:schemeClr val="tx2"/>
                </a:solidFill>
              </a:rPr>
              <a:t>súčinnosti so </a:t>
            </a:r>
            <a:r>
              <a:rPr lang="sk-SK" sz="3200" dirty="0">
                <a:solidFill>
                  <a:schemeClr val="tx2"/>
                </a:solidFill>
              </a:rPr>
              <a:t>správcami referenčných </a:t>
            </a:r>
            <a:r>
              <a:rPr lang="sk-SK" sz="3200" dirty="0" smtClean="0">
                <a:solidFill>
                  <a:schemeClr val="tx2"/>
                </a:solidFill>
              </a:rPr>
              <a:t>údajov pri </a:t>
            </a:r>
            <a:r>
              <a:rPr lang="sk-SK" sz="3200" dirty="0">
                <a:solidFill>
                  <a:schemeClr val="tx2"/>
                </a:solidFill>
              </a:rPr>
              <a:t>rešpektovaní </a:t>
            </a:r>
            <a:endParaRPr lang="sk-SK" sz="3200" dirty="0" smtClean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sk-SK" sz="3200" dirty="0">
                <a:solidFill>
                  <a:schemeClr val="tx2"/>
                </a:solidFill>
              </a:rPr>
              <a:t> </a:t>
            </a:r>
            <a:r>
              <a:rPr lang="sk-SK" sz="3200" dirty="0" smtClean="0">
                <a:solidFill>
                  <a:schemeClr val="tx2"/>
                </a:solidFill>
              </a:rPr>
              <a:t>                     špecifík </a:t>
            </a:r>
            <a:r>
              <a:rPr lang="sk-SK" sz="3200" dirty="0">
                <a:solidFill>
                  <a:schemeClr val="tx2"/>
                </a:solidFill>
              </a:rPr>
              <a:t>jednotlivých kľúčových </a:t>
            </a:r>
            <a:r>
              <a:rPr lang="sk-SK" sz="3200" dirty="0" smtClean="0">
                <a:solidFill>
                  <a:schemeClr val="tx2"/>
                </a:solidFill>
              </a:rPr>
              <a:t>registrov a </a:t>
            </a:r>
            <a:r>
              <a:rPr lang="sk-SK" sz="3200" dirty="0">
                <a:solidFill>
                  <a:schemeClr val="tx2"/>
                </a:solidFill>
              </a:rPr>
              <a:t>existujúcich legislatívnych a technických </a:t>
            </a:r>
            <a:r>
              <a:rPr lang="sk-SK" sz="3200" dirty="0" smtClean="0">
                <a:solidFill>
                  <a:schemeClr val="tx2"/>
                </a:solidFill>
              </a:rPr>
              <a:t>obmedzení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sk-SK" dirty="0" smtClean="0">
              <a:solidFill>
                <a:schemeClr val="tx2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781418" y="7714357"/>
            <a:ext cx="1948302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3200" dirty="0">
                <a:solidFill>
                  <a:schemeClr val="tx2"/>
                </a:solidFill>
              </a:rPr>
              <a:t>kandidáta na </a:t>
            </a:r>
            <a:r>
              <a:rPr lang="sk-SK" sz="3200" dirty="0" smtClean="0">
                <a:solidFill>
                  <a:schemeClr val="tx2"/>
                </a:solidFill>
              </a:rPr>
              <a:t>nový referenčný </a:t>
            </a:r>
            <a:r>
              <a:rPr lang="sk-SK" sz="3200" dirty="0">
                <a:solidFill>
                  <a:schemeClr val="tx2"/>
                </a:solidFill>
              </a:rPr>
              <a:t>register </a:t>
            </a:r>
            <a:r>
              <a:rPr lang="sk-SK" sz="3200" dirty="0" smtClean="0">
                <a:solidFill>
                  <a:schemeClr val="tx2"/>
                </a:solidFill>
              </a:rPr>
              <a:t>alebo požiadavku na </a:t>
            </a:r>
            <a:r>
              <a:rPr lang="sk-SK" sz="3200" dirty="0">
                <a:solidFill>
                  <a:schemeClr val="tx2"/>
                </a:solidFill>
              </a:rPr>
              <a:t>zmeny rozsahu k už </a:t>
            </a:r>
            <a:r>
              <a:rPr lang="sk-SK" sz="3200" dirty="0" smtClean="0">
                <a:solidFill>
                  <a:schemeClr val="tx2"/>
                </a:solidFill>
              </a:rPr>
              <a:t>vyhláseným referenčným údajov</a:t>
            </a:r>
          </a:p>
          <a:p>
            <a:pPr algn="just">
              <a:lnSpc>
                <a:spcPct val="150000"/>
              </a:lnSpc>
            </a:pPr>
            <a:r>
              <a:rPr lang="sk-SK" sz="3200" dirty="0">
                <a:solidFill>
                  <a:schemeClr val="tx2"/>
                </a:solidFill>
              </a:rPr>
              <a:t> </a:t>
            </a:r>
            <a:r>
              <a:rPr lang="sk-SK" sz="3200" dirty="0" smtClean="0">
                <a:solidFill>
                  <a:schemeClr val="tx2"/>
                </a:solidFill>
              </a:rPr>
              <a:t>     </a:t>
            </a:r>
            <a:r>
              <a:rPr lang="sk-SK" sz="3200" u="sng" dirty="0" smtClean="0">
                <a:solidFill>
                  <a:schemeClr val="tx2"/>
                </a:solidFill>
              </a:rPr>
              <a:t>zaraduje do </a:t>
            </a:r>
            <a:r>
              <a:rPr lang="sk-SK" sz="3200" u="sng" dirty="0">
                <a:solidFill>
                  <a:schemeClr val="tx2"/>
                </a:solidFill>
              </a:rPr>
              <a:t>plánu</a:t>
            </a:r>
            <a:r>
              <a:rPr lang="sk-SK" sz="3200" dirty="0">
                <a:solidFill>
                  <a:schemeClr val="tx2"/>
                </a:solidFill>
              </a:rPr>
              <a:t> Dátová </a:t>
            </a:r>
            <a:r>
              <a:rPr lang="sk-SK" sz="3200" dirty="0" smtClean="0">
                <a:solidFill>
                  <a:schemeClr val="tx2"/>
                </a:solidFill>
              </a:rPr>
              <a:t>kancelária MIRRI </a:t>
            </a:r>
            <a:r>
              <a:rPr lang="sk-SK" sz="3200" dirty="0">
                <a:solidFill>
                  <a:schemeClr val="tx2"/>
                </a:solidFill>
              </a:rPr>
              <a:t>na základe prijatého </a:t>
            </a:r>
            <a:r>
              <a:rPr lang="sk-SK" sz="3200" dirty="0" smtClean="0">
                <a:solidFill>
                  <a:schemeClr val="tx2"/>
                </a:solidFill>
              </a:rPr>
              <a:t>podnetu </a:t>
            </a:r>
          </a:p>
          <a:p>
            <a:pPr>
              <a:lnSpc>
                <a:spcPct val="150000"/>
              </a:lnSpc>
            </a:pPr>
            <a:endParaRPr lang="sk-SK" sz="3200" dirty="0" smtClean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sk-SK" sz="3200" dirty="0">
                <a:solidFill>
                  <a:schemeClr val="tx2"/>
                </a:solidFill>
              </a:rPr>
              <a:t> </a:t>
            </a:r>
            <a:r>
              <a:rPr lang="sk-SK" sz="3200" dirty="0" smtClean="0">
                <a:solidFill>
                  <a:schemeClr val="tx2"/>
                </a:solidFill>
              </a:rPr>
              <a:t>     </a:t>
            </a:r>
            <a:r>
              <a:rPr lang="sk-SK" sz="3200" u="sng" dirty="0" smtClean="0">
                <a:solidFill>
                  <a:schemeClr val="tx2"/>
                </a:solidFill>
              </a:rPr>
              <a:t>Podnet</a:t>
            </a:r>
            <a:r>
              <a:rPr lang="sk-SK" sz="3200" dirty="0" smtClean="0">
                <a:solidFill>
                  <a:schemeClr val="tx2"/>
                </a:solidFill>
              </a:rPr>
              <a:t> </a:t>
            </a:r>
            <a:r>
              <a:rPr lang="sk-SK" sz="3200" dirty="0">
                <a:solidFill>
                  <a:schemeClr val="tx2"/>
                </a:solidFill>
              </a:rPr>
              <a:t>môže </a:t>
            </a:r>
            <a:r>
              <a:rPr lang="sk-SK" sz="3200" dirty="0" smtClean="0">
                <a:solidFill>
                  <a:schemeClr val="tx2"/>
                </a:solidFill>
              </a:rPr>
              <a:t>podať: </a:t>
            </a:r>
          </a:p>
          <a:p>
            <a:pPr algn="just">
              <a:lnSpc>
                <a:spcPct val="150000"/>
              </a:lnSpc>
            </a:pPr>
            <a:r>
              <a:rPr lang="sk-SK" sz="3200" dirty="0">
                <a:solidFill>
                  <a:schemeClr val="tx2"/>
                </a:solidFill>
              </a:rPr>
              <a:t> </a:t>
            </a:r>
            <a:r>
              <a:rPr lang="sk-SK" sz="3200" dirty="0" smtClean="0">
                <a:solidFill>
                  <a:schemeClr val="tx2"/>
                </a:solidFill>
              </a:rPr>
              <a:t>     1. správca ISVS / registra </a:t>
            </a:r>
            <a:r>
              <a:rPr lang="es-ES" sz="3200" dirty="0" smtClean="0">
                <a:solidFill>
                  <a:schemeClr val="tx2"/>
                </a:solidFill>
              </a:rPr>
              <a:t>v </a:t>
            </a:r>
            <a:r>
              <a:rPr lang="es-ES" sz="3200" dirty="0">
                <a:solidFill>
                  <a:schemeClr val="tx2"/>
                </a:solidFill>
              </a:rPr>
              <a:t>ktorom sú potenciálne referenčné údaje </a:t>
            </a:r>
            <a:r>
              <a:rPr lang="es-ES" sz="3200" dirty="0" smtClean="0">
                <a:solidFill>
                  <a:schemeClr val="tx2"/>
                </a:solidFill>
              </a:rPr>
              <a:t>evidované</a:t>
            </a:r>
            <a:r>
              <a:rPr lang="sk-SK" sz="3200" dirty="0" smtClean="0">
                <a:solidFill>
                  <a:schemeClr val="tx2"/>
                </a:solidFill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sk-SK" sz="3200" dirty="0">
                <a:solidFill>
                  <a:schemeClr val="tx2"/>
                </a:solidFill>
              </a:rPr>
              <a:t> </a:t>
            </a:r>
            <a:r>
              <a:rPr lang="sk-SK" sz="3200" dirty="0" smtClean="0">
                <a:solidFill>
                  <a:schemeClr val="tx2"/>
                </a:solidFill>
              </a:rPr>
              <a:t>     2. OVM, ktorý daný </a:t>
            </a:r>
            <a:r>
              <a:rPr lang="sk-SK" sz="3200" dirty="0">
                <a:solidFill>
                  <a:schemeClr val="tx2"/>
                </a:solidFill>
              </a:rPr>
              <a:t>údaj </a:t>
            </a:r>
            <a:r>
              <a:rPr lang="sk-SK" sz="3200" dirty="0" smtClean="0">
                <a:solidFill>
                  <a:schemeClr val="tx2"/>
                </a:solidFill>
              </a:rPr>
              <a:t>používa </a:t>
            </a:r>
            <a:r>
              <a:rPr lang="sk-SK" sz="3200" dirty="0">
                <a:solidFill>
                  <a:schemeClr val="tx2"/>
                </a:solidFill>
              </a:rPr>
              <a:t>alebo </a:t>
            </a:r>
            <a:r>
              <a:rPr lang="sk-SK" sz="2400" dirty="0" smtClean="0">
                <a:solidFill>
                  <a:schemeClr val="tx2"/>
                </a:solidFill>
              </a:rPr>
              <a:t>(pred zverejnením </a:t>
            </a:r>
            <a:r>
              <a:rPr lang="sk-SK" sz="2400" dirty="0">
                <a:solidFill>
                  <a:schemeClr val="tx2"/>
                </a:solidFill>
              </a:rPr>
              <a:t>v P</a:t>
            </a:r>
            <a:r>
              <a:rPr lang="sk-SK" sz="2400" dirty="0" smtClean="0">
                <a:solidFill>
                  <a:schemeClr val="tx2"/>
                </a:solidFill>
              </a:rPr>
              <a:t>láne sa kontaktuje správca </a:t>
            </a:r>
            <a:r>
              <a:rPr lang="sk-SK" sz="2400" dirty="0">
                <a:solidFill>
                  <a:schemeClr val="tx2"/>
                </a:solidFill>
              </a:rPr>
              <a:t>údajov so žiadosťou o jeho </a:t>
            </a:r>
            <a:r>
              <a:rPr lang="sk-SK" sz="2400" dirty="0" smtClean="0">
                <a:solidFill>
                  <a:schemeClr val="tx2"/>
                </a:solidFill>
              </a:rPr>
              <a:t>stanovisko)</a:t>
            </a:r>
            <a:endParaRPr lang="sk-SK" sz="2400" dirty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sk-SK" sz="3200" dirty="0" smtClean="0">
                <a:solidFill>
                  <a:schemeClr val="tx2"/>
                </a:solidFill>
              </a:rPr>
              <a:t>      3. Dátová kancelária </a:t>
            </a:r>
            <a:r>
              <a:rPr lang="sk-SK" sz="3200" dirty="0">
                <a:solidFill>
                  <a:schemeClr val="tx2"/>
                </a:solidFill>
              </a:rPr>
              <a:t>MIRRI na základe vlastných poznatkov </a:t>
            </a:r>
            <a:r>
              <a:rPr lang="sk-SK" sz="3200" dirty="0" smtClean="0">
                <a:solidFill>
                  <a:schemeClr val="tx2"/>
                </a:solidFill>
              </a:rPr>
              <a:t>a analýz. </a:t>
            </a:r>
            <a:r>
              <a:rPr lang="sk-SK" sz="2400" dirty="0" smtClean="0">
                <a:solidFill>
                  <a:schemeClr val="tx2"/>
                </a:solidFill>
              </a:rPr>
              <a:t>(pozn. detto)</a:t>
            </a:r>
            <a:endParaRPr lang="sk-SK" sz="24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sk-SK" sz="3200" dirty="0">
              <a:solidFill>
                <a:schemeClr val="tx2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9674278" y="5770784"/>
            <a:ext cx="6470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000" b="1" dirty="0">
                <a:solidFill>
                  <a:schemeClr val="tx2"/>
                </a:solidFill>
                <a:hlinkClick r:id="rId2" action="ppaction://hlinkfile"/>
              </a:rPr>
              <a:t>Aktualizovaný plán k </a:t>
            </a:r>
            <a:r>
              <a:rPr lang="sk-SK" sz="4000" b="1" dirty="0" smtClean="0">
                <a:solidFill>
                  <a:schemeClr val="tx2"/>
                </a:solidFill>
                <a:hlinkClick r:id="rId2" action="ppaction://hlinkfile"/>
              </a:rPr>
              <a:t>10/2020</a:t>
            </a:r>
            <a:endParaRPr lang="sk-SK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54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612082" y="633914"/>
            <a:ext cx="154346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sk-SK" sz="6600" b="1" dirty="0" smtClean="0">
                <a:solidFill>
                  <a:schemeClr val="accent4">
                    <a:lumMod val="75000"/>
                  </a:schemeClr>
                </a:solidFill>
              </a:rPr>
              <a:t>. Proces vyhlasovania referenčných údajov</a:t>
            </a:r>
            <a:endParaRPr lang="sk-SK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391322" y="2403865"/>
            <a:ext cx="17396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k-SK" sz="4000" i="1" dirty="0" smtClean="0">
                <a:solidFill>
                  <a:schemeClr val="accent4">
                    <a:lumMod val="75000"/>
                  </a:schemeClr>
                </a:solidFill>
              </a:rPr>
              <a:t>b) </a:t>
            </a:r>
            <a:r>
              <a:rPr lang="sk-SK" sz="4000" i="1" dirty="0">
                <a:solidFill>
                  <a:schemeClr val="accent4">
                    <a:lumMod val="75000"/>
                  </a:schemeClr>
                </a:solidFill>
              </a:rPr>
              <a:t>definovanie rozsahu a štruktúry údajov navrhovaných k vyhláseniu za referenčné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2449778" y="3633029"/>
            <a:ext cx="1904379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sk-SK" sz="3200" dirty="0">
                <a:solidFill>
                  <a:schemeClr val="tx2"/>
                </a:solidFill>
              </a:rPr>
              <a:t>K</a:t>
            </a:r>
            <a:r>
              <a:rPr lang="sk-SK" sz="3200" dirty="0" smtClean="0">
                <a:solidFill>
                  <a:schemeClr val="tx2"/>
                </a:solidFill>
              </a:rPr>
              <a:t>eďže jednou zo základných premís referenčných údajov je ich vzájomné zdieľanie medzi subjektami </a:t>
            </a:r>
            <a:r>
              <a:rPr lang="sk-SK" sz="3200" dirty="0">
                <a:solidFill>
                  <a:schemeClr val="tx2"/>
                </a:solidFill>
              </a:rPr>
              <a:t>verejnej </a:t>
            </a:r>
            <a:r>
              <a:rPr lang="sk-SK" sz="3200" dirty="0" smtClean="0">
                <a:solidFill>
                  <a:schemeClr val="tx2"/>
                </a:solidFill>
              </a:rPr>
              <a:t>správy, primárna požiadavka v procese vyhlasovania je smerovaná 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</a:rPr>
              <a:t>na definovanie ich štruktúry/formy</a:t>
            </a:r>
            <a:r>
              <a:rPr lang="sk-SK" sz="3200" dirty="0" smtClean="0">
                <a:solidFill>
                  <a:schemeClr val="tx2"/>
                </a:solidFill>
              </a:rPr>
              <a:t>. To znamená, že </a:t>
            </a:r>
            <a:r>
              <a:rPr lang="sk-SK" sz="3200" dirty="0">
                <a:solidFill>
                  <a:schemeClr val="tx2"/>
                </a:solidFill>
              </a:rPr>
              <a:t>navrhované údaje za referenčné by mali </a:t>
            </a:r>
            <a:r>
              <a:rPr lang="sk-SK" sz="3200" dirty="0" smtClean="0">
                <a:solidFill>
                  <a:schemeClr val="tx2"/>
                </a:solidFill>
              </a:rPr>
              <a:t>byť </a:t>
            </a:r>
            <a:r>
              <a:rPr lang="sk-SK" sz="3200" u="sng" dirty="0" smtClean="0">
                <a:solidFill>
                  <a:schemeClr val="tx2"/>
                </a:solidFill>
              </a:rPr>
              <a:t>vedené </a:t>
            </a:r>
            <a:r>
              <a:rPr lang="sk-SK" sz="3200" u="sng" dirty="0">
                <a:solidFill>
                  <a:schemeClr val="tx2"/>
                </a:solidFill>
              </a:rPr>
              <a:t>v formálne zadefinovanej </a:t>
            </a:r>
            <a:r>
              <a:rPr lang="sk-SK" sz="3200" u="sng" dirty="0" smtClean="0">
                <a:solidFill>
                  <a:schemeClr val="tx2"/>
                </a:solidFill>
              </a:rPr>
              <a:t>štruktúre,</a:t>
            </a:r>
            <a:r>
              <a:rPr lang="sk-SK" sz="3200" dirty="0">
                <a:solidFill>
                  <a:schemeClr val="tx2"/>
                </a:solidFill>
              </a:rPr>
              <a:t> </a:t>
            </a:r>
            <a:r>
              <a:rPr lang="sk-SK" sz="3200" dirty="0" smtClean="0">
                <a:solidFill>
                  <a:schemeClr val="tx2"/>
                </a:solidFill>
              </a:rPr>
              <a:t>a to aj z dôvodu ich zrealizovateľného </a:t>
            </a:r>
            <a:r>
              <a:rPr lang="sk-SK" sz="3200" u="sng" dirty="0" smtClean="0">
                <a:solidFill>
                  <a:schemeClr val="tx2"/>
                </a:solidFill>
              </a:rPr>
              <a:t>poskytovania v rámci procesu stotožnenia a referencovania</a:t>
            </a:r>
            <a:r>
              <a:rPr lang="sk-SK" sz="3200" dirty="0">
                <a:solidFill>
                  <a:schemeClr val="tx2"/>
                </a:solidFill>
              </a:rPr>
              <a:t> </a:t>
            </a:r>
            <a:r>
              <a:rPr lang="sk-SK" sz="3200" dirty="0" smtClean="0">
                <a:solidFill>
                  <a:schemeClr val="tx2"/>
                </a:solidFill>
              </a:rPr>
              <a:t>po ich úspešnom vyhlásení za referenčné.   </a:t>
            </a:r>
          </a:p>
          <a:p>
            <a:pPr algn="just"/>
            <a:endParaRPr lang="sk-SK" sz="3200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sk-SK" sz="3200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sk-SK" sz="3200" dirty="0" smtClean="0">
                <a:solidFill>
                  <a:schemeClr val="tx2"/>
                </a:solidFill>
              </a:rPr>
              <a:t>V prípade 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</a:rPr>
              <a:t>definovania rozsahu</a:t>
            </a:r>
            <a:r>
              <a:rPr lang="sk-SK" sz="3200" dirty="0" smtClean="0">
                <a:solidFill>
                  <a:schemeClr val="tx2"/>
                </a:solidFill>
              </a:rPr>
              <a:t> údajov navrhovaných k vyhláseniu za referenčné neplatí pravidlo, že musia byť vyhlásené všetky evidované údaje v navrhovanom registri. Môže sa jednať len </a:t>
            </a:r>
            <a:r>
              <a:rPr lang="sk-SK" sz="3200" u="sng" dirty="0" smtClean="0">
                <a:solidFill>
                  <a:schemeClr val="tx2"/>
                </a:solidFill>
              </a:rPr>
              <a:t>o vybraný rozsah</a:t>
            </a:r>
            <a:r>
              <a:rPr lang="sk-SK" sz="3200" dirty="0" smtClean="0">
                <a:solidFill>
                  <a:schemeClr val="tx2"/>
                </a:solidFill>
              </a:rPr>
              <a:t> údajov. Avšak za referenčné údaje sú vyhlasované také údaje, ktoré sú k</a:t>
            </a:r>
            <a:r>
              <a:rPr lang="sk-SK" sz="3200" dirty="0">
                <a:solidFill>
                  <a:schemeClr val="tx2"/>
                </a:solidFill>
              </a:rPr>
              <a:t> subjektu evidencie </a:t>
            </a:r>
            <a:r>
              <a:rPr lang="sk-SK" sz="3200" u="sng" dirty="0" smtClean="0">
                <a:solidFill>
                  <a:schemeClr val="tx2"/>
                </a:solidFill>
              </a:rPr>
              <a:t>jedinečné</a:t>
            </a:r>
            <a:r>
              <a:rPr lang="sk-SK" sz="3200" dirty="0">
                <a:solidFill>
                  <a:schemeClr val="tx2"/>
                </a:solidFill>
              </a:rPr>
              <a:t> </a:t>
            </a:r>
            <a:r>
              <a:rPr lang="sk-SK" sz="3200" dirty="0" smtClean="0">
                <a:solidFill>
                  <a:schemeClr val="tx2"/>
                </a:solidFill>
              </a:rPr>
              <a:t>a práve tie, ktoré </a:t>
            </a:r>
            <a:r>
              <a:rPr lang="sk-SK" sz="3200" dirty="0">
                <a:solidFill>
                  <a:schemeClr val="tx2"/>
                </a:solidFill>
              </a:rPr>
              <a:t>využívajú </a:t>
            </a:r>
            <a:r>
              <a:rPr lang="sk-SK" sz="3200" dirty="0" smtClean="0">
                <a:solidFill>
                  <a:schemeClr val="tx2"/>
                </a:solidFill>
              </a:rPr>
              <a:t>OVM pri </a:t>
            </a:r>
            <a:r>
              <a:rPr lang="sk-SK" sz="3200" dirty="0">
                <a:solidFill>
                  <a:schemeClr val="tx2"/>
                </a:solidFill>
              </a:rPr>
              <a:t>realizácii </a:t>
            </a:r>
            <a:r>
              <a:rPr lang="sk-SK" sz="3200" u="sng" dirty="0">
                <a:solidFill>
                  <a:schemeClr val="tx2"/>
                </a:solidFill>
              </a:rPr>
              <a:t>princípu „jedenkrát a dosť“.</a:t>
            </a:r>
            <a:r>
              <a:rPr lang="sk-SK" sz="3200" dirty="0">
                <a:solidFill>
                  <a:schemeClr val="tx2"/>
                </a:solidFill>
              </a:rPr>
              <a:t> </a:t>
            </a:r>
            <a:endParaRPr lang="sk-SK" sz="3200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sk-SK" sz="3200" dirty="0">
              <a:solidFill>
                <a:schemeClr val="tx2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sk-SK" sz="3200" dirty="0">
              <a:solidFill>
                <a:schemeClr val="tx2"/>
              </a:solidFill>
            </a:endParaRPr>
          </a:p>
          <a:p>
            <a:endParaRPr lang="sk-SK" sz="3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17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938863" y="823787"/>
            <a:ext cx="154346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sk-SK" sz="6600" b="1" dirty="0" smtClean="0">
                <a:solidFill>
                  <a:schemeClr val="accent4">
                    <a:lumMod val="75000"/>
                  </a:schemeClr>
                </a:solidFill>
              </a:rPr>
              <a:t>. Proces vyhlasovania referenčných údajov</a:t>
            </a:r>
            <a:endParaRPr lang="sk-SK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041953" y="2644324"/>
            <a:ext cx="10560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k-SK" sz="4000" i="1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sk-SK" sz="4000" i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sk-SK" sz="4000" i="1" dirty="0">
                <a:solidFill>
                  <a:schemeClr val="accent4">
                    <a:lumMod val="75000"/>
                  </a:schemeClr>
                </a:solidFill>
              </a:rPr>
              <a:t>ich zdieľanie cez MPIaIÚ - dátová časť /IS CSRÚ/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2530271" y="3904615"/>
            <a:ext cx="20571518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sk-SK" sz="3200" dirty="0" smtClean="0">
                <a:solidFill>
                  <a:schemeClr val="tx2"/>
                </a:solidFill>
              </a:rPr>
              <a:t>Pokiaľ ide o používanie </a:t>
            </a:r>
            <a:r>
              <a:rPr lang="sk-SK" sz="3200" dirty="0">
                <a:solidFill>
                  <a:schemeClr val="tx2"/>
                </a:solidFill>
              </a:rPr>
              <a:t>referenčných </a:t>
            </a:r>
            <a:r>
              <a:rPr lang="sk-SK" sz="3200" dirty="0" smtClean="0">
                <a:solidFill>
                  <a:schemeClr val="tx2"/>
                </a:solidFill>
              </a:rPr>
              <a:t>údajov (vrátane ich zdieľania </a:t>
            </a:r>
            <a:r>
              <a:rPr lang="sk-SK" sz="3200" dirty="0">
                <a:solidFill>
                  <a:schemeClr val="tx2"/>
                </a:solidFill>
              </a:rPr>
              <a:t>medzi ich správcami ako </a:t>
            </a:r>
            <a:r>
              <a:rPr lang="sk-SK" sz="3200" dirty="0" smtClean="0">
                <a:solidFill>
                  <a:schemeClr val="tx2"/>
                </a:solidFill>
              </a:rPr>
              <a:t>poskytovateľmi a </a:t>
            </a:r>
            <a:r>
              <a:rPr lang="sk-SK" sz="3200" dirty="0">
                <a:solidFill>
                  <a:schemeClr val="tx2"/>
                </a:solidFill>
              </a:rPr>
              <a:t>ich potenciálnymi </a:t>
            </a:r>
            <a:r>
              <a:rPr lang="sk-SK" sz="3200" dirty="0" smtClean="0">
                <a:solidFill>
                  <a:schemeClr val="tx2"/>
                </a:solidFill>
              </a:rPr>
              <a:t>užívateľmi), tak sú zainteresované </a:t>
            </a:r>
            <a:r>
              <a:rPr lang="sk-SK" sz="3200" dirty="0">
                <a:solidFill>
                  <a:schemeClr val="tx2"/>
                </a:solidFill>
              </a:rPr>
              <a:t>subjekty verejnej </a:t>
            </a:r>
            <a:r>
              <a:rPr lang="sk-SK" sz="3200" dirty="0" smtClean="0">
                <a:solidFill>
                  <a:schemeClr val="tx2"/>
                </a:solidFill>
              </a:rPr>
              <a:t>správy pri ich vzájomnej </a:t>
            </a:r>
            <a:r>
              <a:rPr lang="sk-SK" sz="3200" dirty="0">
                <a:solidFill>
                  <a:schemeClr val="tx2"/>
                </a:solidFill>
              </a:rPr>
              <a:t>elektronickej komunikácii povinné používať </a:t>
            </a:r>
            <a:r>
              <a:rPr lang="sk-SK" sz="3200" dirty="0" smtClean="0">
                <a:solidFill>
                  <a:schemeClr val="tx2"/>
                </a:solidFill>
              </a:rPr>
              <a:t>MPIaIÚ, 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</a:rPr>
              <a:t>resp. jeho dátovú časť - t.j</a:t>
            </a: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</a:rPr>
              <a:t>. IS 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</a:rPr>
              <a:t>CSRÚ</a:t>
            </a:r>
            <a:r>
              <a:rPr lang="sk-SK" sz="3200" dirty="0" smtClean="0">
                <a:solidFill>
                  <a:schemeClr val="tx2"/>
                </a:solidFill>
              </a:rPr>
              <a:t>, čo je v súlade s § 10 zákona </a:t>
            </a:r>
            <a:r>
              <a:rPr lang="sk-SK" sz="3200" dirty="0">
                <a:solidFill>
                  <a:schemeClr val="tx2"/>
                </a:solidFill>
              </a:rPr>
              <a:t>o </a:t>
            </a:r>
            <a:r>
              <a:rPr lang="sk-SK" sz="3200" dirty="0" smtClean="0">
                <a:solidFill>
                  <a:schemeClr val="tx2"/>
                </a:solidFill>
              </a:rPr>
              <a:t>e-</a:t>
            </a:r>
            <a:r>
              <a:rPr lang="sk-SK" sz="3200" dirty="0" err="1" smtClean="0">
                <a:solidFill>
                  <a:schemeClr val="tx2"/>
                </a:solidFill>
              </a:rPr>
              <a:t>Gov</a:t>
            </a:r>
            <a:r>
              <a:rPr lang="sk-SK" sz="3200" dirty="0" smtClean="0">
                <a:solidFill>
                  <a:schemeClr val="tx2"/>
                </a:solidFill>
              </a:rPr>
              <a:t>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sk-SK" sz="3200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sk-SK" sz="3200" dirty="0">
              <a:solidFill>
                <a:schemeClr val="tx2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sk-SK" sz="3200" u="sng" dirty="0">
                <a:solidFill>
                  <a:schemeClr val="tx2"/>
                </a:solidFill>
              </a:rPr>
              <a:t>Pri integrácii </a:t>
            </a:r>
            <a:r>
              <a:rPr lang="sk-SK" sz="3200" dirty="0">
                <a:solidFill>
                  <a:schemeClr val="tx2"/>
                </a:solidFill>
              </a:rPr>
              <a:t>konkrétneho </a:t>
            </a:r>
            <a:r>
              <a:rPr lang="sk-SK" sz="3200" dirty="0" smtClean="0">
                <a:solidFill>
                  <a:schemeClr val="tx2"/>
                </a:solidFill>
              </a:rPr>
              <a:t>ISVS </a:t>
            </a:r>
            <a:r>
              <a:rPr lang="sk-SK" sz="3200" dirty="0">
                <a:solidFill>
                  <a:schemeClr val="tx2"/>
                </a:solidFill>
              </a:rPr>
              <a:t>/ registra navrhovaného k vyhláseniu za referenčný </a:t>
            </a:r>
            <a:r>
              <a:rPr lang="sk-SK" sz="3200" u="sng" dirty="0">
                <a:solidFill>
                  <a:schemeClr val="tx2"/>
                </a:solidFill>
              </a:rPr>
              <a:t>na IS CSRÚ </a:t>
            </a:r>
            <a:r>
              <a:rPr lang="sk-SK" sz="3200" dirty="0">
                <a:solidFill>
                  <a:schemeClr val="tx2"/>
                </a:solidFill>
              </a:rPr>
              <a:t>by mali byť </a:t>
            </a:r>
            <a:r>
              <a:rPr lang="sk-SK" sz="3200" dirty="0" smtClean="0">
                <a:solidFill>
                  <a:schemeClr val="tx2"/>
                </a:solidFill>
              </a:rPr>
              <a:t>dodržané určité postupy </a:t>
            </a:r>
            <a:r>
              <a:rPr lang="sk-SK" sz="3200" dirty="0">
                <a:solidFill>
                  <a:schemeClr val="tx2"/>
                </a:solidFill>
              </a:rPr>
              <a:t>pripojenie, resp. je potrebné, aby sa správca takéhoto </a:t>
            </a:r>
            <a:r>
              <a:rPr lang="sk-SK" sz="3200" dirty="0" smtClean="0">
                <a:solidFill>
                  <a:schemeClr val="tx2"/>
                </a:solidFill>
              </a:rPr>
              <a:t>ISVS </a:t>
            </a:r>
            <a:r>
              <a:rPr lang="sk-SK" sz="3200" dirty="0">
                <a:solidFill>
                  <a:schemeClr val="tx2"/>
                </a:solidFill>
              </a:rPr>
              <a:t>/ registra oboznámil s </a:t>
            </a: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hlinkClick r:id="rId2" action="ppaction://hlinkfile"/>
              </a:rPr>
              <a:t>Postupom pripojenia OVM v roli poskytovateľa údajov a 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hlinkClick r:id="rId2" action="ppaction://hlinkfile"/>
              </a:rPr>
              <a:t>inicioval </a:t>
            </a: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hlinkClick r:id="rId2" action="ppaction://hlinkfile"/>
              </a:rPr>
              <a:t>integračný proces (bod 4.I. dokumentu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hlinkClick r:id="rId2" action="ppaction://hlinkfile"/>
              </a:rPr>
              <a:t>)</a:t>
            </a:r>
            <a:r>
              <a:rPr lang="sk-SK" sz="3200" dirty="0" smtClean="0">
                <a:solidFill>
                  <a:schemeClr val="tx2"/>
                </a:solidFill>
                <a:hlinkClick r:id="rId2" action="ppaction://hlinkfile"/>
              </a:rPr>
              <a:t>.</a:t>
            </a:r>
            <a:r>
              <a:rPr lang="sk-SK" sz="3200" dirty="0" smtClean="0">
                <a:solidFill>
                  <a:schemeClr val="tx2"/>
                </a:solidFill>
              </a:rPr>
              <a:t> </a:t>
            </a:r>
            <a:endParaRPr lang="sk-SK" sz="3200" dirty="0">
              <a:solidFill>
                <a:schemeClr val="tx2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sk-SK" sz="3200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sk-SK" sz="3200" dirty="0">
              <a:solidFill>
                <a:schemeClr val="tx2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sk-SK" sz="3200" dirty="0">
                <a:solidFill>
                  <a:schemeClr val="tx2"/>
                </a:solidFill>
              </a:rPr>
              <a:t>Pri analýze potenciálnych poskytovaných údajov do IS </a:t>
            </a:r>
            <a:r>
              <a:rPr lang="sk-SK" sz="3200" dirty="0" smtClean="0">
                <a:solidFill>
                  <a:schemeClr val="tx2"/>
                </a:solidFill>
              </a:rPr>
              <a:t>CSRÚ (definovaný rozsah údajov) </a:t>
            </a:r>
            <a:r>
              <a:rPr lang="sk-SK" sz="3200" dirty="0">
                <a:solidFill>
                  <a:schemeClr val="tx2"/>
                </a:solidFill>
              </a:rPr>
              <a:t>je veľmi vhodné </a:t>
            </a:r>
            <a:r>
              <a:rPr lang="sk-SK" sz="3200" dirty="0" smtClean="0">
                <a:solidFill>
                  <a:schemeClr val="tx2"/>
                </a:solidFill>
              </a:rPr>
              <a:t>identifikovať / kvantifikovať </a:t>
            </a:r>
            <a:r>
              <a:rPr lang="sk-SK" sz="3200" dirty="0">
                <a:solidFill>
                  <a:schemeClr val="tx2"/>
                </a:solidFill>
              </a:rPr>
              <a:t>aj potenciálnych konzumentov takýchto údajov, vrátane ich </a:t>
            </a:r>
            <a:r>
              <a:rPr lang="sk-SK" sz="3200" dirty="0" smtClean="0">
                <a:solidFill>
                  <a:schemeClr val="tx2"/>
                </a:solidFill>
              </a:rPr>
              <a:t>oprávnenosti / nároku </a:t>
            </a:r>
            <a:r>
              <a:rPr lang="sk-SK" sz="3200" dirty="0">
                <a:solidFill>
                  <a:schemeClr val="tx2"/>
                </a:solidFill>
              </a:rPr>
              <a:t>na konzumovanie (osobitný právny predpis, všeobecný právny predpis - zákon o eGov)</a:t>
            </a:r>
          </a:p>
          <a:p>
            <a:pPr algn="just"/>
            <a:r>
              <a:rPr lang="sk-SK" dirty="0" smtClean="0">
                <a:solidFill>
                  <a:schemeClr val="tx2"/>
                </a:solidFill>
              </a:rPr>
              <a:t> </a:t>
            </a:r>
            <a:endParaRPr lang="sk-S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38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805513" y="741530"/>
            <a:ext cx="154346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sk-SK" sz="6600" b="1" dirty="0" smtClean="0">
                <a:solidFill>
                  <a:schemeClr val="accent4">
                    <a:lumMod val="75000"/>
                  </a:schemeClr>
                </a:solidFill>
              </a:rPr>
              <a:t>. Proces vyhlasovania referenčných údajov</a:t>
            </a:r>
            <a:endParaRPr lang="sk-SK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631318" y="2516360"/>
            <a:ext cx="6703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k-SK" sz="4000" i="1" dirty="0" smtClean="0">
                <a:solidFill>
                  <a:schemeClr val="accent4">
                    <a:lumMod val="75000"/>
                  </a:schemeClr>
                </a:solidFill>
              </a:rPr>
              <a:t>d) </a:t>
            </a:r>
            <a:r>
              <a:rPr lang="sk-SK" sz="4000" i="1" dirty="0">
                <a:solidFill>
                  <a:schemeClr val="accent4">
                    <a:lumMod val="75000"/>
                  </a:schemeClr>
                </a:solidFill>
              </a:rPr>
              <a:t>posúdenie ich dátovej kvality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2227390" y="3754365"/>
            <a:ext cx="21276658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sk-SK" sz="3200" dirty="0" smtClean="0">
                <a:solidFill>
                  <a:schemeClr val="tx2"/>
                </a:solidFill>
              </a:rPr>
              <a:t>Najvýznamnejšia vlastnosť </a:t>
            </a:r>
            <a:r>
              <a:rPr lang="sk-SK" sz="3200" dirty="0">
                <a:solidFill>
                  <a:schemeClr val="tx2"/>
                </a:solidFill>
              </a:rPr>
              <a:t>referenčného </a:t>
            </a:r>
            <a:r>
              <a:rPr lang="sk-SK" sz="3200" dirty="0" smtClean="0">
                <a:solidFill>
                  <a:schemeClr val="tx2"/>
                </a:solidFill>
              </a:rPr>
              <a:t>údaja </a:t>
            </a:r>
            <a:r>
              <a:rPr lang="sk-SK" sz="3200" b="1" dirty="0" smtClean="0">
                <a:solidFill>
                  <a:schemeClr val="tx2"/>
                </a:solidFill>
              </a:rPr>
              <a:t>=</a:t>
            </a:r>
            <a:r>
              <a:rPr lang="sk-SK" sz="3200" dirty="0" smtClean="0">
                <a:solidFill>
                  <a:schemeClr val="tx2"/>
                </a:solidFill>
              </a:rPr>
              <a:t> jeho </a:t>
            </a:r>
            <a:r>
              <a:rPr lang="sk-SK" sz="3200" dirty="0">
                <a:solidFill>
                  <a:schemeClr val="tx2"/>
                </a:solidFill>
              </a:rPr>
              <a:t>hodnota sa </a:t>
            </a:r>
            <a:r>
              <a:rPr lang="sk-SK" sz="3200" u="sng" dirty="0">
                <a:solidFill>
                  <a:schemeClr val="tx2"/>
                </a:solidFill>
              </a:rPr>
              <a:t>považuje za úplnú a zodpovedajúcu </a:t>
            </a:r>
            <a:r>
              <a:rPr lang="sk-SK" sz="3200" u="sng" dirty="0" smtClean="0">
                <a:solidFill>
                  <a:schemeClr val="tx2"/>
                </a:solidFill>
              </a:rPr>
              <a:t>skutočnosti</a:t>
            </a:r>
            <a:r>
              <a:rPr lang="sk-SK" sz="3200" dirty="0" smtClean="0">
                <a:solidFill>
                  <a:schemeClr val="tx2"/>
                </a:solidFill>
              </a:rPr>
              <a:t>, kým </a:t>
            </a:r>
            <a:r>
              <a:rPr lang="sk-SK" sz="3200" dirty="0">
                <a:solidFill>
                  <a:schemeClr val="tx2"/>
                </a:solidFill>
              </a:rPr>
              <a:t>sa </a:t>
            </a:r>
          </a:p>
          <a:p>
            <a:pPr algn="just"/>
            <a:r>
              <a:rPr lang="sk-SK" sz="3200" dirty="0" smtClean="0">
                <a:solidFill>
                  <a:schemeClr val="tx2"/>
                </a:solidFill>
              </a:rPr>
              <a:t>     nepreukáže opak. </a:t>
            </a:r>
            <a:r>
              <a:rPr lang="sk-SK" sz="3200" dirty="0">
                <a:solidFill>
                  <a:schemeClr val="tx2"/>
                </a:solidFill>
              </a:rPr>
              <a:t>U</a:t>
            </a:r>
            <a:r>
              <a:rPr lang="sk-SK" sz="3200" dirty="0" smtClean="0">
                <a:solidFill>
                  <a:schemeClr val="tx2"/>
                </a:solidFill>
              </a:rPr>
              <a:t>vedená vlastnosť nám napovedá, že referenčný údaj </a:t>
            </a:r>
            <a:r>
              <a:rPr lang="sk-SK" sz="3200" b="1" dirty="0" smtClean="0">
                <a:solidFill>
                  <a:schemeClr val="tx2"/>
                </a:solidFill>
              </a:rPr>
              <a:t>by mal spĺňať predpoklad </a:t>
            </a:r>
            <a:r>
              <a:rPr lang="sk-SK" sz="3200" dirty="0" smtClean="0">
                <a:solidFill>
                  <a:schemeClr val="tx2"/>
                </a:solidFill>
              </a:rPr>
              <a:t>vysokej miery garancie </a:t>
            </a:r>
          </a:p>
          <a:p>
            <a:pPr algn="just"/>
            <a:r>
              <a:rPr lang="sk-SK" sz="3200" dirty="0" smtClean="0">
                <a:solidFill>
                  <a:schemeClr val="tx2"/>
                </a:solidFill>
              </a:rPr>
              <a:t>     jeho </a:t>
            </a:r>
            <a:r>
              <a:rPr lang="sk-SK" sz="3200" u="sng" dirty="0" smtClean="0">
                <a:solidFill>
                  <a:schemeClr val="tx2"/>
                </a:solidFill>
              </a:rPr>
              <a:t>úplnosti, správnosti a spoľahlivého použitia </a:t>
            </a:r>
            <a:r>
              <a:rPr lang="sk-SK" sz="3200" u="sng" dirty="0">
                <a:solidFill>
                  <a:schemeClr val="tx2"/>
                </a:solidFill>
              </a:rPr>
              <a:t>na právne </a:t>
            </a:r>
            <a:r>
              <a:rPr lang="sk-SK" sz="3200" u="sng" dirty="0" smtClean="0">
                <a:solidFill>
                  <a:schemeClr val="tx2"/>
                </a:solidFill>
              </a:rPr>
              <a:t>účely</a:t>
            </a:r>
            <a:r>
              <a:rPr lang="sk-SK" sz="3200" dirty="0" smtClean="0">
                <a:solidFill>
                  <a:schemeClr val="tx2"/>
                </a:solidFill>
              </a:rPr>
              <a:t> pri </a:t>
            </a:r>
            <a:r>
              <a:rPr lang="sk-SK" sz="3200" dirty="0">
                <a:solidFill>
                  <a:schemeClr val="tx2"/>
                </a:solidFill>
              </a:rPr>
              <a:t>výkone verejnej </a:t>
            </a:r>
            <a:r>
              <a:rPr lang="sk-SK" sz="3200" dirty="0" smtClean="0">
                <a:solidFill>
                  <a:schemeClr val="tx2"/>
                </a:solidFill>
              </a:rPr>
              <a:t>moci. Naplnenie tohto predpokladu </a:t>
            </a:r>
          </a:p>
          <a:p>
            <a:pPr algn="just"/>
            <a:r>
              <a:rPr lang="sk-SK" sz="3200" dirty="0" smtClean="0">
                <a:solidFill>
                  <a:schemeClr val="tx2"/>
                </a:solidFill>
              </a:rPr>
              <a:t>     vedie cez 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</a:rPr>
              <a:t>dátovú kvalitu</a:t>
            </a:r>
            <a:r>
              <a:rPr lang="sk-SK" sz="3200" dirty="0" smtClean="0">
                <a:solidFill>
                  <a:schemeClr val="tx2"/>
                </a:solidFill>
              </a:rPr>
              <a:t>, ktorá je v danej súvislosti základným kameňom.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sk-SK" sz="3200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sk-SK" sz="3200" dirty="0">
              <a:solidFill>
                <a:schemeClr val="tx2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</a:rPr>
              <a:t>Posúdenie dátovej kvality</a:t>
            </a:r>
            <a:r>
              <a:rPr lang="sk-SK" sz="3200" dirty="0" smtClean="0">
                <a:solidFill>
                  <a:schemeClr val="tx2"/>
                </a:solidFill>
              </a:rPr>
              <a:t> prebieha v súlade s Metodikou merania </a:t>
            </a:r>
            <a:r>
              <a:rPr lang="sk-SK" sz="3200" dirty="0">
                <a:solidFill>
                  <a:schemeClr val="tx2"/>
                </a:solidFill>
              </a:rPr>
              <a:t>dátovej kvality vo verejnej </a:t>
            </a:r>
            <a:r>
              <a:rPr lang="sk-SK" sz="3200" dirty="0" smtClean="0">
                <a:solidFill>
                  <a:schemeClr val="tx2"/>
                </a:solidFill>
              </a:rPr>
              <a:t>správe, ktorá je založená na </a:t>
            </a:r>
          </a:p>
          <a:p>
            <a:pPr algn="just"/>
            <a:r>
              <a:rPr lang="sk-SK" sz="3200" dirty="0">
                <a:solidFill>
                  <a:schemeClr val="tx2"/>
                </a:solidFill>
              </a:rPr>
              <a:t> </a:t>
            </a:r>
            <a:r>
              <a:rPr lang="sk-SK" sz="3200" dirty="0" smtClean="0">
                <a:solidFill>
                  <a:schemeClr val="tx2"/>
                </a:solidFill>
              </a:rPr>
              <a:t>    </a:t>
            </a:r>
            <a:r>
              <a:rPr lang="sk-SK" sz="3200" u="sng" dirty="0" smtClean="0">
                <a:solidFill>
                  <a:schemeClr val="tx2"/>
                </a:solidFill>
              </a:rPr>
              <a:t>definovaní biznis </a:t>
            </a:r>
            <a:r>
              <a:rPr lang="sk-SK" sz="3200" u="sng" dirty="0">
                <a:solidFill>
                  <a:schemeClr val="tx2"/>
                </a:solidFill>
              </a:rPr>
              <a:t>pravidiel</a:t>
            </a:r>
            <a:r>
              <a:rPr lang="sk-SK" sz="3200" dirty="0">
                <a:solidFill>
                  <a:schemeClr val="tx2"/>
                </a:solidFill>
              </a:rPr>
              <a:t> pre </a:t>
            </a:r>
            <a:r>
              <a:rPr lang="sk-SK" sz="3200" dirty="0" smtClean="0">
                <a:solidFill>
                  <a:schemeClr val="tx2"/>
                </a:solidFill>
              </a:rPr>
              <a:t>kontrolu. </a:t>
            </a:r>
          </a:p>
          <a:p>
            <a:pPr algn="just"/>
            <a:endParaRPr lang="sk-SK" sz="3200" dirty="0">
              <a:solidFill>
                <a:schemeClr val="tx2"/>
              </a:solidFill>
            </a:endParaRPr>
          </a:p>
          <a:p>
            <a:pPr algn="just"/>
            <a:endParaRPr lang="sk-SK" sz="3200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sk-SK" sz="3200" dirty="0" smtClean="0">
                <a:solidFill>
                  <a:schemeClr val="tx2"/>
                </a:solidFill>
              </a:rPr>
              <a:t>Dátová kvalita </a:t>
            </a:r>
            <a:r>
              <a:rPr lang="sk-SK" sz="3200" dirty="0">
                <a:solidFill>
                  <a:schemeClr val="tx2"/>
                </a:solidFill>
              </a:rPr>
              <a:t>referenčného </a:t>
            </a:r>
            <a:r>
              <a:rPr lang="sk-SK" sz="3200" dirty="0" smtClean="0">
                <a:solidFill>
                  <a:schemeClr val="tx2"/>
                </a:solidFill>
              </a:rPr>
              <a:t>údaja je </a:t>
            </a:r>
            <a:r>
              <a:rPr lang="sk-SK" sz="3200" dirty="0">
                <a:solidFill>
                  <a:schemeClr val="tx2"/>
                </a:solidFill>
              </a:rPr>
              <a:t>previazaná s povinnosťou referencovania pre všetky </a:t>
            </a:r>
            <a:r>
              <a:rPr lang="sk-SK" sz="3200" dirty="0" smtClean="0">
                <a:solidFill>
                  <a:schemeClr val="tx2"/>
                </a:solidFill>
              </a:rPr>
              <a:t>OVM, ktoré sú pri výkone </a:t>
            </a:r>
            <a:r>
              <a:rPr lang="sk-SK" sz="3200" dirty="0">
                <a:solidFill>
                  <a:schemeClr val="tx2"/>
                </a:solidFill>
              </a:rPr>
              <a:t>svojej </a:t>
            </a:r>
            <a:endParaRPr lang="sk-SK" sz="3200" dirty="0" smtClean="0">
              <a:solidFill>
                <a:schemeClr val="tx2"/>
              </a:solidFill>
            </a:endParaRPr>
          </a:p>
          <a:p>
            <a:pPr algn="just"/>
            <a:r>
              <a:rPr lang="sk-SK" sz="3200" dirty="0">
                <a:solidFill>
                  <a:schemeClr val="tx2"/>
                </a:solidFill>
              </a:rPr>
              <a:t> </a:t>
            </a:r>
            <a:r>
              <a:rPr lang="sk-SK" sz="3200" dirty="0" smtClean="0">
                <a:solidFill>
                  <a:schemeClr val="tx2"/>
                </a:solidFill>
              </a:rPr>
              <a:t>    právomoci </a:t>
            </a:r>
            <a:r>
              <a:rPr lang="sk-SK" sz="3200" dirty="0">
                <a:solidFill>
                  <a:schemeClr val="tx2"/>
                </a:solidFill>
              </a:rPr>
              <a:t>povinné používať údaje </a:t>
            </a:r>
            <a:r>
              <a:rPr lang="sk-SK" sz="3200" dirty="0" smtClean="0">
                <a:solidFill>
                  <a:schemeClr val="tx2"/>
                </a:solidFill>
              </a:rPr>
              <a:t>z </a:t>
            </a:r>
            <a:r>
              <a:rPr lang="sk-SK" sz="3200" dirty="0">
                <a:solidFill>
                  <a:schemeClr val="tx2"/>
                </a:solidFill>
              </a:rPr>
              <a:t>referenčných registrov v podobe, v akej sa tam </a:t>
            </a:r>
            <a:r>
              <a:rPr lang="sk-SK" sz="3200" dirty="0" smtClean="0">
                <a:solidFill>
                  <a:schemeClr val="tx2"/>
                </a:solidFill>
              </a:rPr>
              <a:t>nachádzajú. To znamená, že pri </a:t>
            </a:r>
          </a:p>
          <a:p>
            <a:pPr algn="just"/>
            <a:r>
              <a:rPr lang="sk-SK" sz="3200" dirty="0">
                <a:solidFill>
                  <a:schemeClr val="tx2"/>
                </a:solidFill>
              </a:rPr>
              <a:t> </a:t>
            </a:r>
            <a:r>
              <a:rPr lang="sk-SK" sz="3200" dirty="0" smtClean="0">
                <a:solidFill>
                  <a:schemeClr val="tx2"/>
                </a:solidFill>
              </a:rPr>
              <a:t>    dôslednom </a:t>
            </a:r>
            <a:r>
              <a:rPr lang="sk-SK" sz="3200" dirty="0">
                <a:solidFill>
                  <a:schemeClr val="tx2"/>
                </a:solidFill>
              </a:rPr>
              <a:t>dodržiavaní povinnosti </a:t>
            </a:r>
            <a:r>
              <a:rPr lang="sk-SK" sz="3200" dirty="0" smtClean="0">
                <a:solidFill>
                  <a:schemeClr val="tx2"/>
                </a:solidFill>
              </a:rPr>
              <a:t>referencovania by sa mala dosiahnuť jednotná hodnota referenčných údajov vo všetkých </a:t>
            </a:r>
          </a:p>
          <a:p>
            <a:pPr algn="just"/>
            <a:r>
              <a:rPr lang="sk-SK" sz="3200" dirty="0">
                <a:solidFill>
                  <a:schemeClr val="tx2"/>
                </a:solidFill>
              </a:rPr>
              <a:t> </a:t>
            </a:r>
            <a:r>
              <a:rPr lang="sk-SK" sz="3200" dirty="0" smtClean="0">
                <a:solidFill>
                  <a:schemeClr val="tx2"/>
                </a:solidFill>
              </a:rPr>
              <a:t>    evidenciách OVM. </a:t>
            </a:r>
            <a:endParaRPr lang="sk-SK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40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 rot="5400000">
            <a:off x="6024250" y="4121151"/>
            <a:ext cx="13716000" cy="5473699"/>
          </a:xfrm>
          <a:custGeom>
            <a:avLst/>
            <a:gdLst>
              <a:gd name="connsiteX0" fmla="*/ 0 w 13716000"/>
              <a:gd name="connsiteY0" fmla="*/ 5473699 h 5473699"/>
              <a:gd name="connsiteX1" fmla="*/ 0 w 13716000"/>
              <a:gd name="connsiteY1" fmla="*/ 2706089 h 5473699"/>
              <a:gd name="connsiteX2" fmla="*/ 78110 w 13716000"/>
              <a:gd name="connsiteY2" fmla="*/ 2620750 h 5473699"/>
              <a:gd name="connsiteX3" fmla="*/ 6604071 w 13716000"/>
              <a:gd name="connsiteY3" fmla="*/ 3560 h 5473699"/>
              <a:gd name="connsiteX4" fmla="*/ 13667368 w 13716000"/>
              <a:gd name="connsiteY4" fmla="*/ 2598088 h 5473699"/>
              <a:gd name="connsiteX5" fmla="*/ 13716000 w 13716000"/>
              <a:gd name="connsiteY5" fmla="*/ 2650660 h 5473699"/>
              <a:gd name="connsiteX6" fmla="*/ 13716000 w 13716000"/>
              <a:gd name="connsiteY6" fmla="*/ 5294704 h 5473699"/>
              <a:gd name="connsiteX7" fmla="*/ 13710320 w 13716000"/>
              <a:gd name="connsiteY7" fmla="*/ 5271580 h 5473699"/>
              <a:gd name="connsiteX8" fmla="*/ 6666167 w 13716000"/>
              <a:gd name="connsiteY8" fmla="*/ 1414421 h 5473699"/>
              <a:gd name="connsiteX9" fmla="*/ 24318 w 13716000"/>
              <a:gd name="connsiteY9" fmla="*/ 5375512 h 547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0" h="5473699">
                <a:moveTo>
                  <a:pt x="0" y="5473699"/>
                </a:moveTo>
                <a:lnTo>
                  <a:pt x="0" y="2706089"/>
                </a:lnTo>
                <a:lnTo>
                  <a:pt x="78110" y="2620750"/>
                </a:lnTo>
                <a:cubicBezTo>
                  <a:pt x="1552252" y="1088436"/>
                  <a:pt x="3913171" y="71122"/>
                  <a:pt x="6604071" y="3560"/>
                </a:cubicBezTo>
                <a:cubicBezTo>
                  <a:pt x="9472264" y="-68454"/>
                  <a:pt x="12074145" y="957244"/>
                  <a:pt x="13667368" y="2598088"/>
                </a:cubicBezTo>
                <a:lnTo>
                  <a:pt x="13716000" y="2650660"/>
                </a:lnTo>
                <a:lnTo>
                  <a:pt x="13716000" y="5294704"/>
                </a:lnTo>
                <a:lnTo>
                  <a:pt x="13710320" y="5271580"/>
                </a:lnTo>
                <a:cubicBezTo>
                  <a:pt x="12987452" y="2981914"/>
                  <a:pt x="10049964" y="1340210"/>
                  <a:pt x="6666167" y="1414421"/>
                </a:cubicBezTo>
                <a:cubicBezTo>
                  <a:pt x="3361240" y="1486902"/>
                  <a:pt x="650391" y="3169090"/>
                  <a:pt x="24318" y="537551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69000"/>
                </a:schemeClr>
              </a:gs>
              <a:gs pos="100000">
                <a:schemeClr val="accent5">
                  <a:alpha val="8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 Sans Regular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2700000" y="0"/>
            <a:ext cx="11677650" cy="13716000"/>
          </a:xfrm>
          <a:custGeom>
            <a:avLst/>
            <a:gdLst>
              <a:gd name="connsiteX0" fmla="*/ 0 w 11677650"/>
              <a:gd name="connsiteY0" fmla="*/ 0 h 13716000"/>
              <a:gd name="connsiteX1" fmla="*/ 11677650 w 11677650"/>
              <a:gd name="connsiteY1" fmla="*/ 0 h 13716000"/>
              <a:gd name="connsiteX2" fmla="*/ 11677650 w 11677650"/>
              <a:gd name="connsiteY2" fmla="*/ 13716000 h 13716000"/>
              <a:gd name="connsiteX3" fmla="*/ 244994 w 11677650"/>
              <a:gd name="connsiteY3" fmla="*/ 13716000 h 13716000"/>
              <a:gd name="connsiteX4" fmla="*/ 297566 w 11677650"/>
              <a:gd name="connsiteY4" fmla="*/ 13667368 h 13716000"/>
              <a:gd name="connsiteX5" fmla="*/ 2892094 w 11677650"/>
              <a:gd name="connsiteY5" fmla="*/ 6604072 h 13716000"/>
              <a:gd name="connsiteX6" fmla="*/ 1547302 w 11677650"/>
              <a:gd name="connsiteY6" fmla="*/ 1702925 h 13716000"/>
              <a:gd name="connsiteX7" fmla="*/ 1524000 w 11677650"/>
              <a:gd name="connsiteY7" fmla="*/ 1665723 h 13716000"/>
              <a:gd name="connsiteX8" fmla="*/ 1524000 w 11677650"/>
              <a:gd name="connsiteY8" fmla="*/ 1625600 h 13716000"/>
              <a:gd name="connsiteX9" fmla="*/ 1498869 w 11677650"/>
              <a:gd name="connsiteY9" fmla="*/ 1625600 h 13716000"/>
              <a:gd name="connsiteX10" fmla="*/ 1320784 w 11677650"/>
              <a:gd name="connsiteY10" fmla="*/ 1341288 h 13716000"/>
              <a:gd name="connsiteX11" fmla="*/ 274904 w 11677650"/>
              <a:gd name="connsiteY11" fmla="*/ 78111 h 13716000"/>
              <a:gd name="connsiteX12" fmla="*/ 189564 w 11677650"/>
              <a:gd name="connsiteY12" fmla="*/ 1 h 13716000"/>
              <a:gd name="connsiteX13" fmla="*/ 0 w 11677650"/>
              <a:gd name="connsiteY13" fmla="*/ 1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77650" h="13716000">
                <a:moveTo>
                  <a:pt x="0" y="0"/>
                </a:moveTo>
                <a:lnTo>
                  <a:pt x="11677650" y="0"/>
                </a:lnTo>
                <a:lnTo>
                  <a:pt x="11677650" y="13716000"/>
                </a:lnTo>
                <a:lnTo>
                  <a:pt x="244994" y="13716000"/>
                </a:lnTo>
                <a:lnTo>
                  <a:pt x="297566" y="13667368"/>
                </a:lnTo>
                <a:cubicBezTo>
                  <a:pt x="1938410" y="12074146"/>
                  <a:pt x="2964108" y="9472264"/>
                  <a:pt x="2892094" y="6604072"/>
                </a:cubicBezTo>
                <a:cubicBezTo>
                  <a:pt x="2845645" y="4754078"/>
                  <a:pt x="2350290" y="3060052"/>
                  <a:pt x="1547302" y="1702925"/>
                </a:cubicBezTo>
                <a:lnTo>
                  <a:pt x="1524000" y="1665723"/>
                </a:lnTo>
                <a:lnTo>
                  <a:pt x="1524000" y="1625600"/>
                </a:lnTo>
                <a:lnTo>
                  <a:pt x="1498869" y="1625600"/>
                </a:lnTo>
                <a:lnTo>
                  <a:pt x="1320784" y="1341288"/>
                </a:lnTo>
                <a:cubicBezTo>
                  <a:pt x="1008874" y="870605"/>
                  <a:pt x="657983" y="446646"/>
                  <a:pt x="274904" y="78111"/>
                </a:cubicBezTo>
                <a:lnTo>
                  <a:pt x="189564" y="1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7000"/>
                </a:schemeClr>
              </a:gs>
              <a:gs pos="100000">
                <a:schemeClr val="accent6">
                  <a:alpha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8050" y="5522654"/>
            <a:ext cx="864659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0" b="1" spc="1400" dirty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DATALAB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3514" y="8086721"/>
            <a:ext cx="10305642" cy="13234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sz="4800" b="1" dirty="0" smtClean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Vyhlasovanie referenčných údajov</a:t>
            </a:r>
          </a:p>
          <a:p>
            <a:pPr algn="ctr"/>
            <a:r>
              <a:rPr lang="sk-SK" sz="3200" i="1" dirty="0" smtClean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Školenie </a:t>
            </a:r>
            <a:r>
              <a:rPr lang="sk-SK" sz="3200" i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- </a:t>
            </a:r>
            <a:r>
              <a:rPr lang="sk-SK" sz="3200" i="1" dirty="0" smtClean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20. októbra 2020</a:t>
            </a:r>
            <a:endParaRPr lang="en-US" sz="3200" i="1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flipV="1">
            <a:off x="5271095" y="9793164"/>
            <a:ext cx="1866306" cy="281196"/>
            <a:chOff x="1632870" y="5141660"/>
            <a:chExt cx="21096955" cy="3178680"/>
          </a:xfrm>
        </p:grpSpPr>
        <p:sp>
          <p:nvSpPr>
            <p:cNvPr id="14" name="Rounded Rectangle 13"/>
            <p:cNvSpPr/>
            <p:nvPr/>
          </p:nvSpPr>
          <p:spPr>
            <a:xfrm>
              <a:off x="19551146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Regular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800180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Regular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216525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Regular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632870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Regular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2383836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Regular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5967491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Regular" charset="0"/>
              </a:endParaRPr>
            </a:p>
          </p:txBody>
        </p:sp>
      </p:grpSp>
      <p:pic>
        <p:nvPicPr>
          <p:cNvPr id="6" name="Zástupný objekt pre obrázok 5">
            <a:extLst>
              <a:ext uri="{FF2B5EF4-FFF2-40B4-BE49-F238E27FC236}">
                <a16:creationId xmlns:a16="http://schemas.microsoft.com/office/drawing/2014/main" id="{DA035967-E764-E749-A0E8-4D848A39485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r="11024"/>
          <a:stretch>
            <a:fillRect/>
          </a:stretch>
        </p:blipFill>
        <p:spPr>
          <a:solidFill>
            <a:schemeClr val="bg1">
              <a:lumMod val="95000"/>
            </a:schemeClr>
          </a:solidFill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06269C4D-AE00-B647-A7FF-F9314F325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237" y="182343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729313" y="747752"/>
            <a:ext cx="154346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sk-SK" sz="6600" b="1" dirty="0" smtClean="0">
                <a:solidFill>
                  <a:schemeClr val="accent4">
                    <a:lumMod val="75000"/>
                  </a:schemeClr>
                </a:solidFill>
              </a:rPr>
              <a:t>. Proces vyhlasovania referenčných údajov</a:t>
            </a:r>
            <a:endParaRPr lang="sk-SK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870503" y="2843030"/>
            <a:ext cx="12425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k-SK" sz="4000" i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sk-SK" sz="4000" i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sk-SK" sz="4000" i="1" dirty="0">
                <a:solidFill>
                  <a:schemeClr val="accent4">
                    <a:lumMod val="75000"/>
                  </a:schemeClr>
                </a:solidFill>
              </a:rPr>
              <a:t>schválenie v nadrezortných pracovných skupinách a MPK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2443949" y="3988573"/>
            <a:ext cx="217286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sk-SK" sz="3200" dirty="0">
                <a:solidFill>
                  <a:schemeClr val="tx2"/>
                </a:solidFill>
              </a:rPr>
              <a:t>Aby </a:t>
            </a:r>
            <a:r>
              <a:rPr lang="sk-SK" sz="3200" dirty="0" smtClean="0">
                <a:solidFill>
                  <a:schemeClr val="tx2"/>
                </a:solidFill>
              </a:rPr>
              <a:t>sa údaje navrhované k vyhláseniu za referenčné úspešne </a:t>
            </a:r>
            <a:r>
              <a:rPr lang="sk-SK" sz="3200" dirty="0">
                <a:solidFill>
                  <a:schemeClr val="tx2"/>
                </a:solidFill>
              </a:rPr>
              <a:t>dočkali svojho prívlastku - referenčné, </a:t>
            </a:r>
            <a:r>
              <a:rPr lang="sk-SK" sz="3200" dirty="0" smtClean="0">
                <a:solidFill>
                  <a:schemeClr val="tx2"/>
                </a:solidFill>
              </a:rPr>
              <a:t>musia prejsť aj </a:t>
            </a:r>
          </a:p>
          <a:p>
            <a:pPr algn="just"/>
            <a:r>
              <a:rPr lang="sk-SK" sz="3200" dirty="0">
                <a:solidFill>
                  <a:schemeClr val="tx2"/>
                </a:solidFill>
              </a:rPr>
              <a:t> </a:t>
            </a:r>
            <a:r>
              <a:rPr lang="sk-SK" sz="3200" dirty="0" smtClean="0">
                <a:solidFill>
                  <a:schemeClr val="tx2"/>
                </a:solidFill>
              </a:rPr>
              <a:t>    </a:t>
            </a:r>
            <a:r>
              <a:rPr lang="sk-SK" sz="3200" u="sng" dirty="0" smtClean="0">
                <a:solidFill>
                  <a:schemeClr val="tx2"/>
                </a:solidFill>
              </a:rPr>
              <a:t>schvaľovacím procesom</a:t>
            </a:r>
            <a:r>
              <a:rPr lang="sk-SK" sz="3200" dirty="0" smtClean="0">
                <a:solidFill>
                  <a:schemeClr val="tx2"/>
                </a:solidFill>
              </a:rPr>
              <a:t>, a tým </a:t>
            </a:r>
            <a:r>
              <a:rPr lang="sk-SK" sz="3200" dirty="0">
                <a:solidFill>
                  <a:schemeClr val="tx2"/>
                </a:solidFill>
              </a:rPr>
              <a:t>sa </a:t>
            </a:r>
            <a:r>
              <a:rPr lang="sk-SK" sz="3200" dirty="0" smtClean="0">
                <a:solidFill>
                  <a:schemeClr val="tx2"/>
                </a:solidFill>
              </a:rPr>
              <a:t>rozumie:</a:t>
            </a:r>
          </a:p>
          <a:p>
            <a:pPr algn="just"/>
            <a:endParaRPr lang="sk-SK" sz="3200" dirty="0" smtClean="0">
              <a:solidFill>
                <a:schemeClr val="tx2"/>
              </a:solidFill>
            </a:endParaRPr>
          </a:p>
          <a:p>
            <a:pPr algn="just"/>
            <a:r>
              <a:rPr lang="sk-SK" sz="3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</a:rPr>
              <a:t>    1. schválenie </a:t>
            </a: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</a:rPr>
              <a:t>cez 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</a:rPr>
              <a:t>Pracovnú skupinu pre dátové štandardy a štandardy názvoslovia el. služieb,</a:t>
            </a:r>
          </a:p>
          <a:p>
            <a:pPr algn="just"/>
            <a:r>
              <a:rPr lang="sk-SK" sz="3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</a:rPr>
              <a:t>    2. schválenie cez Komisiu pre štandardizáciu ISVS,  </a:t>
            </a:r>
          </a:p>
          <a:p>
            <a:pPr algn="just"/>
            <a:r>
              <a:rPr lang="sk-SK" sz="3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</a:rPr>
              <a:t>    3. medzirezortné pripomienkové konanie </a:t>
            </a:r>
            <a:r>
              <a:rPr lang="sk-SK" sz="3200" dirty="0" smtClean="0">
                <a:solidFill>
                  <a:schemeClr val="tx2"/>
                </a:solidFill>
              </a:rPr>
              <a:t>- </a:t>
            </a:r>
            <a:r>
              <a:rPr lang="sk-SK" sz="3200" dirty="0">
                <a:solidFill>
                  <a:schemeClr val="tx2"/>
                </a:solidFill>
              </a:rPr>
              <a:t>zabezpečuje a zverejňuje prostredníctvom SLOV-LEX-u MIRRI v spolupráci </a:t>
            </a:r>
            <a:endParaRPr lang="sk-SK" sz="3200" dirty="0" smtClean="0">
              <a:solidFill>
                <a:schemeClr val="tx2"/>
              </a:solidFill>
            </a:endParaRPr>
          </a:p>
          <a:p>
            <a:pPr algn="just"/>
            <a:r>
              <a:rPr lang="sk-SK" sz="3200" dirty="0" smtClean="0">
                <a:solidFill>
                  <a:schemeClr val="tx2"/>
                </a:solidFill>
              </a:rPr>
              <a:t>                                                                                   s gestorom </a:t>
            </a:r>
            <a:r>
              <a:rPr lang="sk-SK" sz="3200" dirty="0">
                <a:solidFill>
                  <a:schemeClr val="tx2"/>
                </a:solidFill>
              </a:rPr>
              <a:t>vyhlasovaného referenčného registra    </a:t>
            </a:r>
          </a:p>
          <a:p>
            <a:pPr algn="just"/>
            <a:endParaRPr lang="sk-SK" sz="3200" dirty="0" smtClean="0">
              <a:solidFill>
                <a:schemeClr val="tx2"/>
              </a:solidFill>
            </a:endParaRPr>
          </a:p>
          <a:p>
            <a:pPr algn="just"/>
            <a:r>
              <a:rPr lang="sk-SK" sz="3200" dirty="0">
                <a:solidFill>
                  <a:schemeClr val="tx2"/>
                </a:solidFill>
              </a:rPr>
              <a:t> </a:t>
            </a:r>
            <a:r>
              <a:rPr lang="sk-SK" sz="3200" dirty="0" smtClean="0">
                <a:solidFill>
                  <a:schemeClr val="tx2"/>
                </a:solidFill>
              </a:rPr>
              <a:t>    proces schvaľovania je ukončený až schválením a publikovaním </a:t>
            </a:r>
            <a:r>
              <a:rPr lang="sk-SK" sz="3200" u="sng" dirty="0" smtClean="0">
                <a:solidFill>
                  <a:schemeClr val="tx2"/>
                </a:solidFill>
              </a:rPr>
              <a:t>návrhu na vyhlásenie referenčných údajov</a:t>
            </a:r>
            <a:r>
              <a:rPr lang="sk-SK" sz="3200" dirty="0" smtClean="0">
                <a:solidFill>
                  <a:schemeClr val="tx2"/>
                </a:solidFill>
              </a:rPr>
              <a:t> </a:t>
            </a:r>
            <a:r>
              <a:rPr lang="sk-SK" sz="3200" b="1" dirty="0" smtClean="0">
                <a:solidFill>
                  <a:schemeClr val="tx2"/>
                </a:solidFill>
              </a:rPr>
              <a:t>v METAIS</a:t>
            </a:r>
            <a:r>
              <a:rPr lang="sk-SK" sz="3200" dirty="0" smtClean="0">
                <a:solidFill>
                  <a:schemeClr val="tx2"/>
                </a:solidFill>
              </a:rPr>
              <a:t>.  </a:t>
            </a:r>
            <a:endParaRPr lang="sk-SK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38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066683" y="5451393"/>
            <a:ext cx="104321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6600" cap="small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Nasleduje</a:t>
            </a:r>
            <a:r>
              <a:rPr lang="sk-SK" sz="6600" b="1" cap="small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20 min. prestávka </a:t>
            </a:r>
            <a:r>
              <a:rPr lang="sk-SK" sz="6600" cap="small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sk-SK" sz="4800" cap="small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42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129970" y="416149"/>
            <a:ext cx="1562536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6600" b="1" dirty="0" smtClean="0">
                <a:solidFill>
                  <a:schemeClr val="accent4">
                    <a:lumMod val="75000"/>
                  </a:schemeClr>
                </a:solidFill>
              </a:rPr>
              <a:t>3. </a:t>
            </a:r>
            <a:r>
              <a:rPr lang="sk-SK" sz="6600" b="1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</a:rPr>
              <a:t>Proces vyhlasovania referenčných údajov </a:t>
            </a:r>
            <a:endParaRPr lang="sk-SK" sz="6600" b="1" dirty="0" smtClean="0">
              <a:solidFill>
                <a:schemeClr val="accent4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 algn="ctr"/>
            <a:r>
              <a:rPr lang="sk-SK" sz="6600" b="1" dirty="0" smtClean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</a:rPr>
              <a:t>vo </a:t>
            </a:r>
            <a:r>
              <a:rPr lang="sk-SK" sz="6600" b="1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</a:rPr>
              <a:t>vzťahu k METAIS </a:t>
            </a:r>
            <a:endParaRPr lang="sk-SK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1675964" y="3229219"/>
            <a:ext cx="21025723" cy="87026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800" dirty="0">
                <a:solidFill>
                  <a:schemeClr val="tx2"/>
                </a:solidFill>
              </a:rPr>
              <a:t>Centrálny metainformačný systém verejnej správy je najmä </a:t>
            </a:r>
            <a:r>
              <a:rPr lang="sk-SK" sz="4800" b="1" dirty="0">
                <a:solidFill>
                  <a:schemeClr val="tx2"/>
                </a:solidFill>
              </a:rPr>
              <a:t>evidenčným portálom</a:t>
            </a:r>
            <a:r>
              <a:rPr lang="sk-SK" sz="4800" dirty="0">
                <a:solidFill>
                  <a:schemeClr val="tx2"/>
                </a:solidFill>
              </a:rPr>
              <a:t>, ktorý obsahuje údaje a správu životného cyklu údajov o službách, informačných systémoch, číselníkoch, </a:t>
            </a:r>
            <a:r>
              <a:rPr lang="sk-SK" sz="4800" b="1" dirty="0">
                <a:solidFill>
                  <a:schemeClr val="tx2"/>
                </a:solidFill>
              </a:rPr>
              <a:t>referenčných registroch </a:t>
            </a:r>
            <a:r>
              <a:rPr lang="sk-SK" sz="4800" dirty="0">
                <a:solidFill>
                  <a:schemeClr val="tx2"/>
                </a:solidFill>
              </a:rPr>
              <a:t>a </a:t>
            </a:r>
            <a:r>
              <a:rPr lang="sk-SK" sz="4800" b="1" dirty="0">
                <a:solidFill>
                  <a:schemeClr val="tx2"/>
                </a:solidFill>
              </a:rPr>
              <a:t>referencovateľných identifikátoroch</a:t>
            </a:r>
            <a:r>
              <a:rPr lang="sk-SK" sz="4800" dirty="0">
                <a:solidFill>
                  <a:schemeClr val="tx2"/>
                </a:solidFill>
              </a:rPr>
              <a:t>, licenciách ako aj ďalších komponentoch eGovernmentu na Slovensku. Účelom systému je správnosť, kompletnosť a dostupnosť aktuálnych informácií.</a:t>
            </a:r>
          </a:p>
          <a:p>
            <a:pPr marL="0" indent="0">
              <a:buNone/>
            </a:pPr>
            <a:endParaRPr lang="sk-SK" sz="4800" dirty="0"/>
          </a:p>
          <a:p>
            <a:pPr marL="0" indent="0">
              <a:buNone/>
            </a:pPr>
            <a:r>
              <a:rPr lang="sk-SK" dirty="0">
                <a:hlinkClick r:id="rId2"/>
              </a:rPr>
              <a:t>https://metais.vicepremier.gov.sk/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>
                <a:solidFill>
                  <a:schemeClr val="tx2"/>
                </a:solidFill>
              </a:rPr>
              <a:t>Vytvorenie prístupov a pridelenie práv</a:t>
            </a:r>
          </a:p>
          <a:p>
            <a:pPr marL="0" indent="0">
              <a:buNone/>
            </a:pPr>
            <a:r>
              <a:rPr lang="sk-SK" dirty="0">
                <a:hlinkClick r:id="rId3"/>
              </a:rPr>
              <a:t>metais@vicepremier.gov.sk</a:t>
            </a:r>
            <a:r>
              <a:rPr lang="sk-SK" dirty="0"/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799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18" y="1677750"/>
            <a:ext cx="22854047" cy="103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8" y="1610033"/>
            <a:ext cx="24072929" cy="104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0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5661" y="608755"/>
            <a:ext cx="19589261" cy="2204784"/>
          </a:xfrm>
        </p:spPr>
        <p:txBody>
          <a:bodyPr>
            <a:normAutofit fontScale="90000"/>
          </a:bodyPr>
          <a:lstStyle/>
          <a:p>
            <a:pPr algn="ctr"/>
            <a:r>
              <a:rPr lang="sk-SK" i="1" dirty="0" smtClean="0"/>
              <a:t/>
            </a:r>
            <a:br>
              <a:rPr lang="sk-SK" i="1" dirty="0" smtClean="0"/>
            </a:br>
            <a:r>
              <a:rPr lang="sk-SK" sz="73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Definovanie rozsahu a štruktúry referenčných </a:t>
            </a:r>
            <a:r>
              <a:rPr lang="sk-SK" sz="73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73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sk-SK" sz="73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údajov </a:t>
            </a:r>
            <a:r>
              <a:rPr lang="sk-SK" sz="73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z hľadiska </a:t>
            </a:r>
            <a:r>
              <a:rPr lang="sk-SK" sz="73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METAIS</a:t>
            </a:r>
            <a:r>
              <a:rPr lang="sk-SK" sz="73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73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sk-SK" sz="7300" b="1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4294967295"/>
          </p:nvPr>
        </p:nvSpPr>
        <p:spPr>
          <a:xfrm>
            <a:off x="779199" y="3597482"/>
            <a:ext cx="21570847" cy="84384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b="1" dirty="0" smtClean="0"/>
              <a:t>           </a:t>
            </a:r>
            <a:r>
              <a:rPr lang="sk-SK" b="1" dirty="0" smtClean="0">
                <a:solidFill>
                  <a:schemeClr val="tx2"/>
                </a:solidFill>
              </a:rPr>
              <a:t>Atribúty viažuce sa k referenčnému registru:</a:t>
            </a:r>
          </a:p>
          <a:p>
            <a:pPr marL="0" indent="0">
              <a:buNone/>
            </a:pPr>
            <a:endParaRPr lang="sk-SK" b="1" dirty="0" smtClean="0">
              <a:solidFill>
                <a:schemeClr val="tx2"/>
              </a:solidFill>
            </a:endParaRPr>
          </a:p>
          <a:p>
            <a:r>
              <a:rPr lang="sk-SK" dirty="0" smtClean="0">
                <a:solidFill>
                  <a:schemeClr val="tx2"/>
                </a:solidFill>
              </a:rPr>
              <a:t>Zadávateľ návrhu zaradenia do zoznamu* - výber zo zoznamu OVM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Názov referenčného registra* - výber zo zoznamu informačných systémov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Dátum účinnosti od*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Dátum platnosti do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Kontaktné údaje pre správcu referenčného registra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Registrátor referenčného registra* - výber zo zoznamu OVM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Kontaktné údaje pre registrátora referenčného registra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Údaje o oprávnení*-doplnené na základe odkazu na príslušnú legislatívu</a:t>
            </a:r>
          </a:p>
          <a:p>
            <a:pPr marL="0" indent="0">
              <a:buNone/>
            </a:pPr>
            <a:endParaRPr lang="sk-SK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tx2"/>
                </a:solidFill>
              </a:rPr>
              <a:t>Údaje, ktoré sú vygenerované automaticky: kód registra, platnosť od, správca referenčného registra 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294" y="3472617"/>
            <a:ext cx="806034" cy="74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18" y="1008221"/>
            <a:ext cx="20816228" cy="1092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7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484287" y="1037493"/>
            <a:ext cx="20644338" cy="1705707"/>
          </a:xfrm>
        </p:spPr>
        <p:txBody>
          <a:bodyPr>
            <a:noAutofit/>
          </a:bodyPr>
          <a:lstStyle/>
          <a:p>
            <a:pPr algn="ctr"/>
            <a:r>
              <a:rPr lang="sk-SK" sz="66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Definovanie rozsahu a štruktúry referenčných </a:t>
            </a:r>
            <a:br>
              <a:rPr lang="sk-SK" sz="66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sk-SK" sz="66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údajov z hľadiska METAIS</a:t>
            </a:r>
            <a:r>
              <a:rPr lang="sk-SK" sz="66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66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sk-SK" sz="6600" b="1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4294967295"/>
          </p:nvPr>
        </p:nvSpPr>
        <p:spPr>
          <a:xfrm>
            <a:off x="1293594" y="3365215"/>
            <a:ext cx="21025723" cy="87004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b="1" dirty="0" smtClean="0"/>
              <a:t>             </a:t>
            </a:r>
            <a:r>
              <a:rPr lang="sk-SK" b="1" dirty="0" smtClean="0">
                <a:solidFill>
                  <a:schemeClr val="tx2"/>
                </a:solidFill>
              </a:rPr>
              <a:t>Atribúty viažuce sa k referenčnému údaju:</a:t>
            </a:r>
            <a:br>
              <a:rPr lang="sk-SK" b="1" dirty="0" smtClean="0">
                <a:solidFill>
                  <a:schemeClr val="tx2"/>
                </a:solidFill>
              </a:rPr>
            </a:br>
            <a:endParaRPr lang="sk-SK" b="1" dirty="0" smtClean="0">
              <a:solidFill>
                <a:schemeClr val="tx2"/>
              </a:solidFill>
            </a:endParaRPr>
          </a:p>
          <a:p>
            <a:r>
              <a:rPr lang="sk-SK" dirty="0" smtClean="0">
                <a:solidFill>
                  <a:schemeClr val="tx2"/>
                </a:solidFill>
              </a:rPr>
              <a:t>Názov referenčného údaju*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Skupina RU – (napr. údaj o pobyte)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Podskupina – (napr. údaj trvalý pobyt)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Identifikácia subjektu, ku ktorého sa referenčný údaj viaže*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Zdrojový register a registrátor zdrojového registra* - názov musí byť zhodný s názvom IS VS v MetaIS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Referencovateľný identifikátor referenčného registra*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Názov a kód dátového prvku - </a:t>
            </a:r>
            <a:r>
              <a:rPr lang="sk-SK" dirty="0">
                <a:solidFill>
                  <a:schemeClr val="tx2"/>
                </a:solidFill>
              </a:rPr>
              <a:t>historický kód dátového prvku z katalógu dátových prvkov </a:t>
            </a:r>
            <a:r>
              <a:rPr lang="sk-SK" dirty="0" smtClean="0">
                <a:solidFill>
                  <a:schemeClr val="tx2"/>
                </a:solidFill>
              </a:rPr>
              <a:t>(príloha vyhlášky č. 78/2020)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Poznámka </a:t>
            </a:r>
            <a:endParaRPr lang="sk-SK" dirty="0">
              <a:solidFill>
                <a:schemeClr val="tx2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319" y="3266260"/>
            <a:ext cx="806034" cy="74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637693" y="493090"/>
            <a:ext cx="19079308" cy="1756793"/>
          </a:xfrm>
        </p:spPr>
        <p:txBody>
          <a:bodyPr>
            <a:normAutofit/>
          </a:bodyPr>
          <a:lstStyle/>
          <a:p>
            <a:pPr algn="ctr"/>
            <a:r>
              <a:rPr lang="sk-SK" sz="66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Návrh na vyhlásenie referenčných údajov v </a:t>
            </a:r>
            <a:r>
              <a:rPr lang="sk-SK" sz="66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METAIS</a:t>
            </a:r>
            <a:endParaRPr lang="sk-SK" sz="6600" b="1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4294967295"/>
          </p:nvPr>
        </p:nvSpPr>
        <p:spPr>
          <a:xfrm>
            <a:off x="1120588" y="3317977"/>
            <a:ext cx="21025723" cy="87004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 smtClean="0"/>
              <a:t>          </a:t>
            </a:r>
            <a:r>
              <a:rPr lang="sk-SK" b="1" dirty="0" smtClean="0">
                <a:solidFill>
                  <a:schemeClr val="tx2"/>
                </a:solidFill>
              </a:rPr>
              <a:t>Schvaľovania návrhu v MetaIS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2"/>
                </a:solidFill>
              </a:rPr>
              <a:t>Rola - </a:t>
            </a:r>
            <a:r>
              <a:rPr lang="sk-SK" dirty="0" smtClean="0">
                <a:solidFill>
                  <a:srgbClr val="00B0F0"/>
                </a:solidFill>
              </a:rPr>
              <a:t>Správca referenčných údajov za PO (povinná osoba)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2"/>
                </a:solidFill>
              </a:rPr>
              <a:t>Rola - </a:t>
            </a:r>
            <a:r>
              <a:rPr lang="sk-SK" dirty="0" smtClean="0">
                <a:solidFill>
                  <a:srgbClr val="7030A0"/>
                </a:solidFill>
              </a:rPr>
              <a:t>Správca zoznamu referenčných údajov (MIRRI)</a:t>
            </a:r>
          </a:p>
          <a:p>
            <a:pPr marL="0" indent="0">
              <a:buNone/>
            </a:pPr>
            <a:endParaRPr lang="sk-SK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k-SK" b="1" dirty="0" smtClean="0"/>
              <a:t>        </a:t>
            </a:r>
            <a:r>
              <a:rPr lang="sk-SK" b="1" dirty="0" smtClean="0">
                <a:solidFill>
                  <a:schemeClr val="tx2"/>
                </a:solidFill>
              </a:rPr>
              <a:t>Štádia:</a:t>
            </a:r>
          </a:p>
          <a:p>
            <a:pPr marL="1028443" indent="-1028443">
              <a:buAutoNum type="arabicPeriod"/>
            </a:pPr>
            <a:r>
              <a:rPr lang="sk-SK" dirty="0" smtClean="0">
                <a:solidFill>
                  <a:srgbClr val="00B0F0"/>
                </a:solidFill>
              </a:rPr>
              <a:t>Rozpracovaný</a:t>
            </a:r>
          </a:p>
          <a:p>
            <a:pPr marL="1028443" indent="-1028443">
              <a:buAutoNum type="arabicPeriod"/>
            </a:pPr>
            <a:r>
              <a:rPr lang="sk-SK" dirty="0" smtClean="0">
                <a:solidFill>
                  <a:srgbClr val="7030A0"/>
                </a:solidFill>
              </a:rPr>
              <a:t>Návrh na zaradenie do zoznamu </a:t>
            </a:r>
          </a:p>
          <a:p>
            <a:pPr marL="1028443" indent="-1028443">
              <a:buAutoNum type="arabicPeriod"/>
            </a:pPr>
            <a:r>
              <a:rPr lang="sk-SK" dirty="0" smtClean="0">
                <a:solidFill>
                  <a:srgbClr val="7030A0"/>
                </a:solidFill>
              </a:rPr>
              <a:t>Návrh na pripomienkovanie v PS1 a v Komisii pre štandardizáciu</a:t>
            </a:r>
          </a:p>
          <a:p>
            <a:pPr marL="1028443" indent="-1028443">
              <a:buAutoNum type="arabicPeriod"/>
            </a:pPr>
            <a:r>
              <a:rPr lang="sk-SK" dirty="0" smtClean="0">
                <a:solidFill>
                  <a:srgbClr val="7030A0"/>
                </a:solidFill>
              </a:rPr>
              <a:t>Návrh do MPK</a:t>
            </a:r>
          </a:p>
          <a:p>
            <a:pPr marL="1028443" indent="-1028443">
              <a:buAutoNum type="arabicPeriod"/>
            </a:pPr>
            <a:r>
              <a:rPr lang="sk-SK" dirty="0" smtClean="0">
                <a:solidFill>
                  <a:srgbClr val="7030A0"/>
                </a:solidFill>
              </a:rPr>
              <a:t>Schválený a publikovaný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708" y="3243895"/>
            <a:ext cx="806034" cy="74973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708" y="6476929"/>
            <a:ext cx="806034" cy="749731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3734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686150" y="907099"/>
            <a:ext cx="20681481" cy="1888261"/>
          </a:xfrm>
        </p:spPr>
        <p:txBody>
          <a:bodyPr>
            <a:noAutofit/>
          </a:bodyPr>
          <a:lstStyle/>
          <a:p>
            <a:pPr algn="ctr"/>
            <a:r>
              <a:rPr lang="sk-SK" sz="66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Vytvorenie a registrácia jednotných referencovateľných identifikátorov k referenčným údajom v </a:t>
            </a:r>
            <a:r>
              <a:rPr lang="sk-SK" sz="66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METAIS</a:t>
            </a:r>
            <a:r>
              <a:rPr lang="sk-SK" sz="6398" b="1" dirty="0"/>
              <a:t/>
            </a:r>
            <a:br>
              <a:rPr lang="sk-SK" sz="6398" b="1" dirty="0"/>
            </a:br>
            <a:endParaRPr lang="sk-SK" sz="6398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4294967295"/>
          </p:nvPr>
        </p:nvSpPr>
        <p:spPr>
          <a:xfrm>
            <a:off x="1341908" y="3652085"/>
            <a:ext cx="21025723" cy="8700410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/>
              <a:t>     </a:t>
            </a:r>
            <a:r>
              <a:rPr lang="sk-SK" b="1" dirty="0" smtClean="0">
                <a:solidFill>
                  <a:schemeClr val="tx2"/>
                </a:solidFill>
              </a:rPr>
              <a:t>Čo je jednotný referencovateľný identifikátor (URI)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2"/>
                </a:solidFill>
              </a:rPr>
              <a:t>Unikátny globálny identifikátor v ISVS pre entity ako dátové prvky, formuláre, číselníky. Má jedinečný tvar, ktorý sa líši od typu entity.</a:t>
            </a:r>
          </a:p>
          <a:p>
            <a:pPr marL="0" indent="0">
              <a:buNone/>
            </a:pPr>
            <a:r>
              <a:rPr lang="sk-SK" b="1" dirty="0" smtClean="0"/>
              <a:t>     </a:t>
            </a:r>
            <a:r>
              <a:rPr lang="sk-SK" b="1" dirty="0" smtClean="0">
                <a:solidFill>
                  <a:schemeClr val="tx2"/>
                </a:solidFill>
              </a:rPr>
              <a:t>Prečo ho používame?</a:t>
            </a:r>
          </a:p>
          <a:p>
            <a:pPr marL="0" indent="0">
              <a:buNone/>
            </a:pPr>
            <a:r>
              <a:rPr lang="sk-SK" dirty="0">
                <a:solidFill>
                  <a:schemeClr val="tx2"/>
                </a:solidFill>
              </a:rPr>
              <a:t>n</a:t>
            </a:r>
            <a:r>
              <a:rPr lang="sk-SK" dirty="0" smtClean="0">
                <a:solidFill>
                  <a:schemeClr val="tx2"/>
                </a:solidFill>
              </a:rPr>
              <a:t>a identifikáciu a stotožnenie </a:t>
            </a:r>
            <a:r>
              <a:rPr lang="sk-SK" dirty="0">
                <a:solidFill>
                  <a:schemeClr val="tx2"/>
                </a:solidFill>
              </a:rPr>
              <a:t>údajov</a:t>
            </a:r>
            <a:r>
              <a:rPr lang="sk-SK" dirty="0" smtClean="0">
                <a:solidFill>
                  <a:schemeClr val="tx2"/>
                </a:solidFill>
              </a:rPr>
              <a:t>, </a:t>
            </a:r>
            <a:r>
              <a:rPr lang="sk-SK" dirty="0">
                <a:solidFill>
                  <a:schemeClr val="tx2"/>
                </a:solidFill>
              </a:rPr>
              <a:t>pri sprístupňovaní údajov medzi orgánmi verejnej správy prostredníctvom modulu procesnej </a:t>
            </a:r>
            <a:r>
              <a:rPr lang="sk-SK" dirty="0" smtClean="0">
                <a:solidFill>
                  <a:schemeClr val="tx2"/>
                </a:solidFill>
              </a:rPr>
              <a:t>integrácie.</a:t>
            </a:r>
          </a:p>
          <a:p>
            <a:pPr marL="0" indent="0">
              <a:buNone/>
            </a:pPr>
            <a:r>
              <a:rPr lang="sk-SK" b="1" dirty="0" smtClean="0"/>
              <a:t>     </a:t>
            </a:r>
            <a:r>
              <a:rPr lang="sk-SK" b="1" dirty="0" smtClean="0">
                <a:solidFill>
                  <a:schemeClr val="tx2"/>
                </a:solidFill>
              </a:rPr>
              <a:t>Kde ho registrujeme?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2"/>
                </a:solidFill>
              </a:rPr>
              <a:t>Je to štandardizačný prvok, ktorý sa registruje v MetaIS a schvaľuje v pracovnej skupine pre štandardizáciu (PS1)</a:t>
            </a:r>
            <a:endParaRPr lang="sk-SK" dirty="0">
              <a:solidFill>
                <a:schemeClr val="tx2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84" y="3651332"/>
            <a:ext cx="806034" cy="74973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84" y="6201165"/>
            <a:ext cx="806034" cy="74973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84" y="8750998"/>
            <a:ext cx="806034" cy="74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247183" y="5292967"/>
            <a:ext cx="83873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cap="small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Čo je obsahom školenia?</a:t>
            </a:r>
            <a:endParaRPr lang="sk-SK" sz="6600" b="1" cap="small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95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651388" y="309816"/>
            <a:ext cx="21025723" cy="2650436"/>
          </a:xfrm>
        </p:spPr>
        <p:txBody>
          <a:bodyPr>
            <a:normAutofit fontScale="90000"/>
          </a:bodyPr>
          <a:lstStyle/>
          <a:p>
            <a:pPr algn="ctr"/>
            <a:r>
              <a:rPr lang="sk-SK" sz="73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Vytvorenie a registrácia jednotných referencovateľných identifikátorov k referenčným údajom v </a:t>
            </a:r>
            <a:r>
              <a:rPr lang="sk-SK" sz="73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METAIS</a:t>
            </a:r>
            <a:endParaRPr lang="sk-SK" sz="7300" b="1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4294967295"/>
          </p:nvPr>
        </p:nvSpPr>
        <p:spPr>
          <a:xfrm>
            <a:off x="1318846" y="3561074"/>
            <a:ext cx="21025723" cy="8700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        </a:t>
            </a:r>
            <a:r>
              <a:rPr lang="sk-SK" b="1" dirty="0" smtClean="0">
                <a:solidFill>
                  <a:schemeClr val="tx2"/>
                </a:solidFill>
              </a:rPr>
              <a:t>Vytvorenie jednotného referencovateľného identifikátora</a:t>
            </a:r>
          </a:p>
          <a:p>
            <a:pPr marL="1028443" indent="-1028443">
              <a:buAutoNum type="arabicPeriod"/>
            </a:pPr>
            <a:r>
              <a:rPr lang="sk-SK" dirty="0" smtClean="0">
                <a:solidFill>
                  <a:schemeClr val="tx2"/>
                </a:solidFill>
              </a:rPr>
              <a:t>Výber typu jednotného referencovateľného identifikátora 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Dátový prvok (referencovateľný identifikátor pre referenčný údaj)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2"/>
                </a:solidFill>
              </a:rPr>
              <a:t>Tvar: https://data.gov.sk/def/ontologia/trieda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Šablóna jednotného referencovateľného identifikátora ( subjekt ku ktorému sa viažu referenčné údaje)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2"/>
                </a:solidFill>
              </a:rPr>
              <a:t>Tvar: https:// </a:t>
            </a:r>
            <a:r>
              <a:rPr lang="sk-SK" sz="6398" dirty="0">
                <a:solidFill>
                  <a:schemeClr val="tx2"/>
                </a:solidFill>
              </a:rPr>
              <a:t>data.gov.sk/id/</a:t>
            </a:r>
            <a:r>
              <a:rPr lang="sk-SK" sz="6398" dirty="0" err="1">
                <a:solidFill>
                  <a:schemeClr val="tx2"/>
                </a:solidFill>
              </a:rPr>
              <a:t>ontologia</a:t>
            </a:r>
            <a:r>
              <a:rPr lang="sk-SK" sz="6398" dirty="0">
                <a:solidFill>
                  <a:schemeClr val="tx2"/>
                </a:solidFill>
              </a:rPr>
              <a:t>/trieda/(id)</a:t>
            </a:r>
            <a:endParaRPr lang="sk-SK" dirty="0" smtClean="0">
              <a:solidFill>
                <a:schemeClr val="tx2"/>
              </a:solidFill>
            </a:endParaRPr>
          </a:p>
          <a:p>
            <a:r>
              <a:rPr lang="sk-SK" dirty="0" smtClean="0">
                <a:solidFill>
                  <a:schemeClr val="tx2"/>
                </a:solidFill>
              </a:rPr>
              <a:t>Dataset (číselníky) 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2"/>
                </a:solidFill>
              </a:rPr>
              <a:t>Tvar: https:// data.gov.sk/set/</a:t>
            </a:r>
            <a:r>
              <a:rPr lang="sk-SK" dirty="0" err="1" smtClean="0">
                <a:solidFill>
                  <a:schemeClr val="tx2"/>
                </a:solidFill>
              </a:rPr>
              <a:t>codelist</a:t>
            </a:r>
            <a:r>
              <a:rPr lang="sk-SK" dirty="0" smtClean="0">
                <a:solidFill>
                  <a:schemeClr val="tx2"/>
                </a:solidFill>
              </a:rPr>
              <a:t>/kód číselníka (CLXXXXXX)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46" y="3561074"/>
            <a:ext cx="943650" cy="76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755" y="668362"/>
            <a:ext cx="17026265" cy="1136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547446" y="10878"/>
            <a:ext cx="21025723" cy="2650436"/>
          </a:xfrm>
        </p:spPr>
        <p:txBody>
          <a:bodyPr>
            <a:normAutofit/>
          </a:bodyPr>
          <a:lstStyle/>
          <a:p>
            <a:pPr algn="ctr"/>
            <a:r>
              <a:rPr lang="sk-SK" sz="66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Vytvorenie a registrácia jednotných referencovateľných identifikátorov k referenčným údajom v </a:t>
            </a:r>
            <a:r>
              <a:rPr lang="sk-SK" sz="66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METAIS</a:t>
            </a:r>
            <a:endParaRPr lang="sk-SK" sz="6600" b="1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4294967295"/>
          </p:nvPr>
        </p:nvSpPr>
        <p:spPr>
          <a:xfrm>
            <a:off x="1547445" y="3405900"/>
            <a:ext cx="21025723" cy="87004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b="1" dirty="0" smtClean="0"/>
              <a:t>        </a:t>
            </a:r>
            <a:r>
              <a:rPr lang="sk-SK" b="1" dirty="0" smtClean="0">
                <a:solidFill>
                  <a:schemeClr val="tx2"/>
                </a:solidFill>
              </a:rPr>
              <a:t>Dátový prvok:</a:t>
            </a:r>
          </a:p>
          <a:p>
            <a:pPr marL="0" indent="0">
              <a:buNone/>
            </a:pPr>
            <a:endParaRPr lang="sk-SK" b="1" dirty="0" smtClean="0"/>
          </a:p>
          <a:p>
            <a:r>
              <a:rPr lang="sk-SK" dirty="0" smtClean="0">
                <a:solidFill>
                  <a:schemeClr val="tx2"/>
                </a:solidFill>
              </a:rPr>
              <a:t>Zadávateľ * - výber zo zoznamu OVM (kto vytvára dátový prvok)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Názov*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Názov v anglickom jazyku*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Kód dátového prvku* - názov konkrétnej entity pre dátový prvok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Typ dátového prvku* - výber z možnosti trieda, objektová alebo dátová vlastnosť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Historický kód dátového prvku – výber kódu z pôvodného dátového katalógu vid. Vyhláška o štandardoch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Dátový prvok je definovaný ontológiou* - výber zo zoznamu zaregistrovaných ontológií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PO je gestorom dátového prvku* - výber zo zoznamu OVM (kto spravuje dátový prvok)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Dátový prvok sa skladá z dátových prvkov – výber podradených dátových prvkov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Začiatok účinnosti*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Koniec účinnosti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Popis</a:t>
            </a:r>
            <a:endParaRPr lang="sk-SK" dirty="0">
              <a:solidFill>
                <a:schemeClr val="tx2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6" y="3203384"/>
            <a:ext cx="806034" cy="749731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7719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180493" y="360034"/>
            <a:ext cx="19765108" cy="2053229"/>
          </a:xfrm>
        </p:spPr>
        <p:txBody>
          <a:bodyPr>
            <a:normAutofit/>
          </a:bodyPr>
          <a:lstStyle/>
          <a:p>
            <a:pPr algn="ctr"/>
            <a:r>
              <a:rPr lang="sk-SK" sz="66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Návrh</a:t>
            </a:r>
            <a:r>
              <a:rPr lang="sk-SK" sz="6600" b="1" dirty="0" smtClean="0">
                <a:latin typeface="+mn-lt"/>
              </a:rPr>
              <a:t> </a:t>
            </a:r>
            <a:r>
              <a:rPr lang="sk-SK" sz="66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na vyhlásenie jednotných referencovateľných</a:t>
            </a:r>
            <a:r>
              <a:rPr lang="sk-SK" sz="6600" b="1" dirty="0" smtClean="0">
                <a:latin typeface="+mn-lt"/>
              </a:rPr>
              <a:t> </a:t>
            </a:r>
            <a:r>
              <a:rPr lang="sk-SK" sz="66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identifikátorov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4294967295"/>
          </p:nvPr>
        </p:nvSpPr>
        <p:spPr>
          <a:xfrm>
            <a:off x="1195754" y="3159716"/>
            <a:ext cx="21025723" cy="8700410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chemeClr val="tx2"/>
                </a:solidFill>
              </a:rPr>
              <a:t>     Schvaľovanie návrhu cez MetaIS </a:t>
            </a:r>
            <a:r>
              <a:rPr lang="sk-SK" dirty="0" smtClean="0">
                <a:solidFill>
                  <a:schemeClr val="tx2"/>
                </a:solidFill>
              </a:rPr>
              <a:t>-  časť Štandardizácia a dátové objekty – Referencovateľné identifikátori</a:t>
            </a:r>
          </a:p>
          <a:p>
            <a:pPr marL="0" indent="0">
              <a:buNone/>
            </a:pPr>
            <a:endParaRPr lang="sk-SK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tx2"/>
                </a:solidFill>
              </a:rPr>
              <a:t>Role – Zadávateľ URI alebo Správca zoznamu URI</a:t>
            </a:r>
          </a:p>
          <a:p>
            <a:pPr marL="0" indent="0">
              <a:buNone/>
            </a:pPr>
            <a:endParaRPr lang="sk-SK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tx2"/>
                </a:solidFill>
              </a:rPr>
              <a:t>Štádiá:</a:t>
            </a:r>
          </a:p>
          <a:p>
            <a:pPr marL="1028443" indent="-1028443">
              <a:buAutoNum type="arabicPeriod"/>
            </a:pPr>
            <a:r>
              <a:rPr lang="sk-SK" dirty="0" smtClean="0">
                <a:solidFill>
                  <a:schemeClr val="tx2"/>
                </a:solidFill>
              </a:rPr>
              <a:t>Návrh registrácie</a:t>
            </a:r>
          </a:p>
          <a:p>
            <a:pPr marL="1028443" indent="-1028443">
              <a:buAutoNum type="arabicPeriod"/>
            </a:pPr>
            <a:r>
              <a:rPr lang="sk-SK" dirty="0" smtClean="0">
                <a:solidFill>
                  <a:schemeClr val="tx2"/>
                </a:solidFill>
              </a:rPr>
              <a:t>Posudzovaná registrácia</a:t>
            </a:r>
          </a:p>
          <a:p>
            <a:pPr marL="1028443" indent="-1028443">
              <a:buAutoNum type="arabicPeriod"/>
            </a:pPr>
            <a:r>
              <a:rPr lang="sk-SK" dirty="0" smtClean="0">
                <a:solidFill>
                  <a:schemeClr val="tx2"/>
                </a:solidFill>
              </a:rPr>
              <a:t>Akceptovaná registrácia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085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512992" y="1014026"/>
            <a:ext cx="1668347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6600" b="1" dirty="0" smtClean="0">
                <a:solidFill>
                  <a:schemeClr val="accent4">
                    <a:lumMod val="75000"/>
                  </a:schemeClr>
                </a:solidFill>
              </a:rPr>
              <a:t>4. </a:t>
            </a:r>
            <a:r>
              <a:rPr lang="sk-SK" sz="6600" b="1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</a:rPr>
              <a:t>Vyhlasovanie referenčných údajov z </a:t>
            </a:r>
            <a:r>
              <a:rPr lang="sk-SK" sz="6600" b="1" dirty="0" smtClean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</a:rPr>
              <a:t>pohľadu</a:t>
            </a:r>
          </a:p>
          <a:p>
            <a:pPr algn="ctr"/>
            <a:r>
              <a:rPr lang="sk-SK" sz="6600" b="1" dirty="0" smtClean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</a:rPr>
              <a:t>gestora referenčného </a:t>
            </a:r>
            <a:r>
              <a:rPr lang="sk-SK" sz="6600" b="1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</a:rPr>
              <a:t>Registra adries </a:t>
            </a:r>
            <a:endParaRPr lang="sk-SK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8384358" y="4258771"/>
            <a:ext cx="69407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chemeClr val="tx2"/>
                </a:solidFill>
              </a:rPr>
              <a:t>Prednášajúci: </a:t>
            </a:r>
            <a:r>
              <a:rPr lang="sk-SK" sz="4000" b="1" dirty="0" smtClean="0">
                <a:solidFill>
                  <a:schemeClr val="tx2"/>
                </a:solidFill>
              </a:rPr>
              <a:t>Pavol </a:t>
            </a:r>
            <a:r>
              <a:rPr lang="sk-SK" sz="4000" b="1" dirty="0">
                <a:solidFill>
                  <a:schemeClr val="tx2"/>
                </a:solidFill>
              </a:rPr>
              <a:t>Suja, MV </a:t>
            </a:r>
            <a:r>
              <a:rPr lang="sk-SK" sz="4000" b="1" dirty="0" smtClean="0">
                <a:solidFill>
                  <a:schemeClr val="tx2"/>
                </a:solidFill>
              </a:rPr>
              <a:t>SR</a:t>
            </a:r>
            <a:endParaRPr lang="sk-SK" sz="4000" b="1" dirty="0">
              <a:solidFill>
                <a:schemeClr val="tx2"/>
              </a:solidFill>
            </a:endParaRPr>
          </a:p>
          <a:p>
            <a:pPr lvl="0"/>
            <a:endParaRPr lang="sk-SK" sz="40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70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391346" y="5609655"/>
            <a:ext cx="37828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6600" b="1" cap="small" dirty="0" smtClean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</a:rPr>
              <a:t>5. Diskusia</a:t>
            </a:r>
            <a:endParaRPr lang="sk-SK" sz="4800" b="1" cap="small" dirty="0">
              <a:solidFill>
                <a:schemeClr val="accent4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37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986907" y="1213827"/>
            <a:ext cx="2868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6600" b="1" cap="small" dirty="0" smtClean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</a:rPr>
              <a:t>Otázky?</a:t>
            </a:r>
            <a:endParaRPr lang="sk-SK" sz="4800" b="1" cap="small" dirty="0">
              <a:solidFill>
                <a:schemeClr val="accent4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934308" y="3851031"/>
            <a:ext cx="2019424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>
                <a:solidFill>
                  <a:schemeClr val="tx2"/>
                </a:solidFill>
              </a:rPr>
              <a:t>1. Čo sú to referenčné údaje?  </a:t>
            </a:r>
          </a:p>
          <a:p>
            <a:endParaRPr lang="sk-SK" i="1" dirty="0">
              <a:solidFill>
                <a:schemeClr val="tx2"/>
              </a:solidFill>
            </a:endParaRPr>
          </a:p>
          <a:p>
            <a:r>
              <a:rPr lang="sk-SK" i="1" dirty="0">
                <a:solidFill>
                  <a:schemeClr val="tx2"/>
                </a:solidFill>
              </a:rPr>
              <a:t>2. Aké sú hlavné prínosy vyhlasovania nových </a:t>
            </a:r>
            <a:r>
              <a:rPr lang="sk-SK" i="1" dirty="0" smtClean="0">
                <a:solidFill>
                  <a:schemeClr val="tx2"/>
                </a:solidFill>
              </a:rPr>
              <a:t>referenčných </a:t>
            </a:r>
            <a:r>
              <a:rPr lang="sk-SK" i="1" dirty="0">
                <a:solidFill>
                  <a:schemeClr val="tx2"/>
                </a:solidFill>
              </a:rPr>
              <a:t>údajov? </a:t>
            </a:r>
          </a:p>
          <a:p>
            <a:endParaRPr lang="sk-SK" i="1" dirty="0">
              <a:solidFill>
                <a:schemeClr val="tx2"/>
              </a:solidFill>
            </a:endParaRPr>
          </a:p>
          <a:p>
            <a:r>
              <a:rPr lang="sk-SK" i="1" dirty="0">
                <a:solidFill>
                  <a:schemeClr val="tx2"/>
                </a:solidFill>
              </a:rPr>
              <a:t>3. Aké sú </a:t>
            </a:r>
            <a:r>
              <a:rPr lang="sk-SK" i="1" dirty="0" smtClean="0">
                <a:solidFill>
                  <a:schemeClr val="tx2"/>
                </a:solidFill>
              </a:rPr>
              <a:t>míľniky </a:t>
            </a:r>
            <a:r>
              <a:rPr lang="sk-SK" i="1" dirty="0">
                <a:solidFill>
                  <a:schemeClr val="tx2"/>
                </a:solidFill>
              </a:rPr>
              <a:t>pri procese vyhlasovania </a:t>
            </a:r>
            <a:r>
              <a:rPr lang="sk-SK" i="1" dirty="0" smtClean="0">
                <a:solidFill>
                  <a:schemeClr val="tx2"/>
                </a:solidFill>
              </a:rPr>
              <a:t>referenčných </a:t>
            </a:r>
            <a:r>
              <a:rPr lang="sk-SK" i="1" dirty="0">
                <a:solidFill>
                  <a:schemeClr val="tx2"/>
                </a:solidFill>
              </a:rPr>
              <a:t>údajov? </a:t>
            </a:r>
          </a:p>
          <a:p>
            <a:endParaRPr lang="sk-SK" i="1" dirty="0">
              <a:solidFill>
                <a:schemeClr val="tx2"/>
              </a:solidFill>
            </a:endParaRPr>
          </a:p>
          <a:p>
            <a:r>
              <a:rPr lang="sk-SK" i="1" dirty="0">
                <a:solidFill>
                  <a:schemeClr val="tx2"/>
                </a:solidFill>
              </a:rPr>
              <a:t>4. Prostredníctvom ktorého centrálneho agendového systému registrujeme nové </a:t>
            </a:r>
            <a:r>
              <a:rPr lang="sk-SK" i="1" dirty="0" smtClean="0">
                <a:solidFill>
                  <a:schemeClr val="tx2"/>
                </a:solidFill>
              </a:rPr>
              <a:t>referenčné registre/údaje?</a:t>
            </a:r>
            <a:endParaRPr lang="sk-SK" i="1" dirty="0">
              <a:solidFill>
                <a:schemeClr val="tx2"/>
              </a:solidFill>
            </a:endParaRPr>
          </a:p>
          <a:p>
            <a:endParaRPr lang="sk-SK" i="1" dirty="0">
              <a:solidFill>
                <a:schemeClr val="tx2"/>
              </a:solidFill>
            </a:endParaRPr>
          </a:p>
          <a:p>
            <a:r>
              <a:rPr lang="sk-SK" i="1" dirty="0">
                <a:solidFill>
                  <a:schemeClr val="tx2"/>
                </a:solidFill>
              </a:rPr>
              <a:t>5. Na čo slúži jednotný referencovateľný identifikátor?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16696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344722" cy="137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6219" y="6657189"/>
            <a:ext cx="5532284" cy="204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751"/>
              </a:lnSpc>
            </a:pPr>
            <a:r>
              <a:rPr lang="sk-SK" sz="66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Ďakujeme </a:t>
            </a:r>
            <a:endParaRPr lang="sk-SK" sz="66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  <a:p>
            <a:pPr algn="ctr">
              <a:lnSpc>
                <a:spcPts val="3751"/>
              </a:lnSpc>
            </a:pPr>
            <a:endParaRPr lang="sk-SK" sz="66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  <a:p>
            <a:pPr algn="ctr">
              <a:lnSpc>
                <a:spcPts val="3751"/>
              </a:lnSpc>
            </a:pPr>
            <a:r>
              <a:rPr lang="sk-SK" sz="6600" b="1" dirty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za pozornosť</a:t>
            </a:r>
          </a:p>
          <a:p>
            <a:pPr algn="ctr">
              <a:lnSpc>
                <a:spcPts val="3751"/>
              </a:lnSpc>
            </a:pPr>
            <a:endParaRPr lang="en-US" sz="66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67175" y="3609102"/>
            <a:ext cx="1355700" cy="2361042"/>
            <a:chOff x="8280270" y="10813009"/>
            <a:chExt cx="491616" cy="856183"/>
          </a:xfrm>
          <a:solidFill>
            <a:schemeClr val="bg1"/>
          </a:solidFill>
        </p:grpSpPr>
        <p:sp>
          <p:nvSpPr>
            <p:cNvPr id="19" name="Freeform 160"/>
            <p:cNvSpPr>
              <a:spLocks noChangeArrowheads="1"/>
            </p:cNvSpPr>
            <p:nvPr/>
          </p:nvSpPr>
          <p:spPr bwMode="auto">
            <a:xfrm>
              <a:off x="8280270" y="10813009"/>
              <a:ext cx="491616" cy="856183"/>
            </a:xfrm>
            <a:custGeom>
              <a:avLst/>
              <a:gdLst>
                <a:gd name="T0" fmla="*/ 351 w 392"/>
                <a:gd name="T1" fmla="*/ 598 h 683"/>
                <a:gd name="T2" fmla="*/ 196 w 392"/>
                <a:gd name="T3" fmla="*/ 657 h 683"/>
                <a:gd name="T4" fmla="*/ 40 w 392"/>
                <a:gd name="T5" fmla="*/ 598 h 683"/>
                <a:gd name="T6" fmla="*/ 148 w 392"/>
                <a:gd name="T7" fmla="*/ 543 h 683"/>
                <a:gd name="T8" fmla="*/ 156 w 392"/>
                <a:gd name="T9" fmla="*/ 558 h 683"/>
                <a:gd name="T10" fmla="*/ 161 w 392"/>
                <a:gd name="T11" fmla="*/ 566 h 683"/>
                <a:gd name="T12" fmla="*/ 171 w 392"/>
                <a:gd name="T13" fmla="*/ 582 h 683"/>
                <a:gd name="T14" fmla="*/ 174 w 392"/>
                <a:gd name="T15" fmla="*/ 586 h 683"/>
                <a:gd name="T16" fmla="*/ 182 w 392"/>
                <a:gd name="T17" fmla="*/ 599 h 683"/>
                <a:gd name="T18" fmla="*/ 182 w 392"/>
                <a:gd name="T19" fmla="*/ 600 h 683"/>
                <a:gd name="T20" fmla="*/ 196 w 392"/>
                <a:gd name="T21" fmla="*/ 622 h 683"/>
                <a:gd name="T22" fmla="*/ 206 w 392"/>
                <a:gd name="T23" fmla="*/ 605 h 683"/>
                <a:gd name="T24" fmla="*/ 209 w 392"/>
                <a:gd name="T25" fmla="*/ 600 h 683"/>
                <a:gd name="T26" fmla="*/ 211 w 392"/>
                <a:gd name="T27" fmla="*/ 598 h 683"/>
                <a:gd name="T28" fmla="*/ 218 w 392"/>
                <a:gd name="T29" fmla="*/ 586 h 683"/>
                <a:gd name="T30" fmla="*/ 220 w 392"/>
                <a:gd name="T31" fmla="*/ 583 h 683"/>
                <a:gd name="T32" fmla="*/ 231 w 392"/>
                <a:gd name="T33" fmla="*/ 566 h 683"/>
                <a:gd name="T34" fmla="*/ 235 w 392"/>
                <a:gd name="T35" fmla="*/ 558 h 683"/>
                <a:gd name="T36" fmla="*/ 244 w 392"/>
                <a:gd name="T37" fmla="*/ 543 h 683"/>
                <a:gd name="T38" fmla="*/ 196 w 392"/>
                <a:gd name="T39" fmla="*/ 24 h 683"/>
                <a:gd name="T40" fmla="*/ 367 w 392"/>
                <a:gd name="T41" fmla="*/ 195 h 683"/>
                <a:gd name="T42" fmla="*/ 227 w 392"/>
                <a:gd name="T43" fmla="*/ 523 h 683"/>
                <a:gd name="T44" fmla="*/ 196 w 392"/>
                <a:gd name="T45" fmla="*/ 574 h 683"/>
                <a:gd name="T46" fmla="*/ 165 w 392"/>
                <a:gd name="T47" fmla="*/ 523 h 683"/>
                <a:gd name="T48" fmla="*/ 26 w 392"/>
                <a:gd name="T49" fmla="*/ 195 h 683"/>
                <a:gd name="T50" fmla="*/ 196 w 392"/>
                <a:gd name="T51" fmla="*/ 24 h 683"/>
                <a:gd name="T52" fmla="*/ 196 w 392"/>
                <a:gd name="T53" fmla="*/ 0 h 683"/>
                <a:gd name="T54" fmla="*/ 0 w 392"/>
                <a:gd name="T55" fmla="*/ 195 h 683"/>
                <a:gd name="T56" fmla="*/ 134 w 392"/>
                <a:gd name="T57" fmla="*/ 520 h 683"/>
                <a:gd name="T58" fmla="*/ 15 w 392"/>
                <a:gd name="T59" fmla="*/ 598 h 683"/>
                <a:gd name="T60" fmla="*/ 196 w 392"/>
                <a:gd name="T61" fmla="*/ 682 h 683"/>
                <a:gd name="T62" fmla="*/ 377 w 392"/>
                <a:gd name="T63" fmla="*/ 598 h 683"/>
                <a:gd name="T64" fmla="*/ 257 w 392"/>
                <a:gd name="T65" fmla="*/ 520 h 683"/>
                <a:gd name="T66" fmla="*/ 391 w 392"/>
                <a:gd name="T67" fmla="*/ 195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2" h="683">
                  <a:moveTo>
                    <a:pt x="351" y="598"/>
                  </a:moveTo>
                  <a:lnTo>
                    <a:pt x="351" y="598"/>
                  </a:lnTo>
                  <a:cubicBezTo>
                    <a:pt x="351" y="626"/>
                    <a:pt x="288" y="657"/>
                    <a:pt x="196" y="657"/>
                  </a:cubicBezTo>
                  <a:lnTo>
                    <a:pt x="196" y="657"/>
                  </a:lnTo>
                  <a:cubicBezTo>
                    <a:pt x="104" y="657"/>
                    <a:pt x="40" y="626"/>
                    <a:pt x="40" y="598"/>
                  </a:cubicBezTo>
                  <a:lnTo>
                    <a:pt x="40" y="598"/>
                  </a:lnTo>
                  <a:cubicBezTo>
                    <a:pt x="40" y="577"/>
                    <a:pt x="80" y="552"/>
                    <a:pt x="148" y="543"/>
                  </a:cubicBezTo>
                  <a:lnTo>
                    <a:pt x="148" y="543"/>
                  </a:lnTo>
                  <a:cubicBezTo>
                    <a:pt x="151" y="548"/>
                    <a:pt x="154" y="553"/>
                    <a:pt x="156" y="558"/>
                  </a:cubicBezTo>
                  <a:lnTo>
                    <a:pt x="156" y="558"/>
                  </a:lnTo>
                  <a:cubicBezTo>
                    <a:pt x="159" y="561"/>
                    <a:pt x="160" y="564"/>
                    <a:pt x="161" y="566"/>
                  </a:cubicBezTo>
                  <a:lnTo>
                    <a:pt x="161" y="566"/>
                  </a:lnTo>
                  <a:cubicBezTo>
                    <a:pt x="165" y="572"/>
                    <a:pt x="168" y="577"/>
                    <a:pt x="171" y="582"/>
                  </a:cubicBezTo>
                  <a:lnTo>
                    <a:pt x="171" y="582"/>
                  </a:lnTo>
                  <a:cubicBezTo>
                    <a:pt x="172" y="583"/>
                    <a:pt x="173" y="585"/>
                    <a:pt x="174" y="586"/>
                  </a:cubicBezTo>
                  <a:lnTo>
                    <a:pt x="174" y="586"/>
                  </a:lnTo>
                  <a:cubicBezTo>
                    <a:pt x="177" y="592"/>
                    <a:pt x="180" y="596"/>
                    <a:pt x="182" y="599"/>
                  </a:cubicBezTo>
                  <a:lnTo>
                    <a:pt x="182" y="599"/>
                  </a:lnTo>
                  <a:lnTo>
                    <a:pt x="182" y="600"/>
                  </a:lnTo>
                  <a:lnTo>
                    <a:pt x="182" y="600"/>
                  </a:lnTo>
                  <a:cubicBezTo>
                    <a:pt x="184" y="603"/>
                    <a:pt x="185" y="605"/>
                    <a:pt x="185" y="605"/>
                  </a:cubicBezTo>
                  <a:lnTo>
                    <a:pt x="196" y="622"/>
                  </a:lnTo>
                  <a:lnTo>
                    <a:pt x="206" y="605"/>
                  </a:lnTo>
                  <a:lnTo>
                    <a:pt x="206" y="605"/>
                  </a:lnTo>
                  <a:cubicBezTo>
                    <a:pt x="206" y="605"/>
                    <a:pt x="207" y="603"/>
                    <a:pt x="209" y="600"/>
                  </a:cubicBezTo>
                  <a:lnTo>
                    <a:pt x="209" y="600"/>
                  </a:lnTo>
                  <a:cubicBezTo>
                    <a:pt x="209" y="600"/>
                    <a:pt x="210" y="599"/>
                    <a:pt x="211" y="598"/>
                  </a:cubicBezTo>
                  <a:lnTo>
                    <a:pt x="211" y="598"/>
                  </a:lnTo>
                  <a:cubicBezTo>
                    <a:pt x="212" y="595"/>
                    <a:pt x="215" y="591"/>
                    <a:pt x="218" y="586"/>
                  </a:cubicBezTo>
                  <a:lnTo>
                    <a:pt x="218" y="586"/>
                  </a:lnTo>
                  <a:cubicBezTo>
                    <a:pt x="218" y="585"/>
                    <a:pt x="219" y="584"/>
                    <a:pt x="220" y="583"/>
                  </a:cubicBezTo>
                  <a:lnTo>
                    <a:pt x="220" y="583"/>
                  </a:lnTo>
                  <a:cubicBezTo>
                    <a:pt x="223" y="577"/>
                    <a:pt x="227" y="573"/>
                    <a:pt x="231" y="566"/>
                  </a:cubicBezTo>
                  <a:lnTo>
                    <a:pt x="231" y="566"/>
                  </a:lnTo>
                  <a:cubicBezTo>
                    <a:pt x="232" y="564"/>
                    <a:pt x="234" y="561"/>
                    <a:pt x="235" y="558"/>
                  </a:cubicBezTo>
                  <a:lnTo>
                    <a:pt x="235" y="558"/>
                  </a:lnTo>
                  <a:cubicBezTo>
                    <a:pt x="238" y="553"/>
                    <a:pt x="240" y="548"/>
                    <a:pt x="244" y="543"/>
                  </a:cubicBezTo>
                  <a:lnTo>
                    <a:pt x="244" y="543"/>
                  </a:lnTo>
                  <a:cubicBezTo>
                    <a:pt x="311" y="552"/>
                    <a:pt x="351" y="577"/>
                    <a:pt x="351" y="598"/>
                  </a:cubicBezTo>
                  <a:close/>
                  <a:moveTo>
                    <a:pt x="196" y="24"/>
                  </a:moveTo>
                  <a:lnTo>
                    <a:pt x="196" y="24"/>
                  </a:lnTo>
                  <a:cubicBezTo>
                    <a:pt x="289" y="24"/>
                    <a:pt x="367" y="101"/>
                    <a:pt x="367" y="195"/>
                  </a:cubicBezTo>
                  <a:lnTo>
                    <a:pt x="367" y="195"/>
                  </a:lnTo>
                  <a:cubicBezTo>
                    <a:pt x="367" y="272"/>
                    <a:pt x="279" y="433"/>
                    <a:pt x="227" y="523"/>
                  </a:cubicBezTo>
                  <a:lnTo>
                    <a:pt x="227" y="523"/>
                  </a:lnTo>
                  <a:cubicBezTo>
                    <a:pt x="214" y="545"/>
                    <a:pt x="203" y="563"/>
                    <a:pt x="196" y="574"/>
                  </a:cubicBezTo>
                  <a:lnTo>
                    <a:pt x="196" y="574"/>
                  </a:lnTo>
                  <a:cubicBezTo>
                    <a:pt x="189" y="563"/>
                    <a:pt x="178" y="545"/>
                    <a:pt x="165" y="523"/>
                  </a:cubicBezTo>
                  <a:lnTo>
                    <a:pt x="165" y="523"/>
                  </a:lnTo>
                  <a:cubicBezTo>
                    <a:pt x="112" y="433"/>
                    <a:pt x="26" y="272"/>
                    <a:pt x="26" y="195"/>
                  </a:cubicBezTo>
                  <a:lnTo>
                    <a:pt x="26" y="195"/>
                  </a:lnTo>
                  <a:cubicBezTo>
                    <a:pt x="26" y="101"/>
                    <a:pt x="102" y="24"/>
                    <a:pt x="196" y="24"/>
                  </a:cubicBezTo>
                  <a:close/>
                  <a:moveTo>
                    <a:pt x="196" y="0"/>
                  </a:moveTo>
                  <a:lnTo>
                    <a:pt x="196" y="0"/>
                  </a:lnTo>
                  <a:cubicBezTo>
                    <a:pt x="88" y="0"/>
                    <a:pt x="0" y="87"/>
                    <a:pt x="0" y="195"/>
                  </a:cubicBezTo>
                  <a:lnTo>
                    <a:pt x="0" y="195"/>
                  </a:lnTo>
                  <a:cubicBezTo>
                    <a:pt x="0" y="270"/>
                    <a:pt x="70" y="410"/>
                    <a:pt x="134" y="520"/>
                  </a:cubicBezTo>
                  <a:lnTo>
                    <a:pt x="134" y="520"/>
                  </a:lnTo>
                  <a:cubicBezTo>
                    <a:pt x="63" y="531"/>
                    <a:pt x="15" y="562"/>
                    <a:pt x="15" y="598"/>
                  </a:cubicBezTo>
                  <a:lnTo>
                    <a:pt x="15" y="598"/>
                  </a:lnTo>
                  <a:cubicBezTo>
                    <a:pt x="15" y="646"/>
                    <a:pt x="93" y="682"/>
                    <a:pt x="196" y="682"/>
                  </a:cubicBezTo>
                  <a:lnTo>
                    <a:pt x="196" y="682"/>
                  </a:lnTo>
                  <a:cubicBezTo>
                    <a:pt x="299" y="682"/>
                    <a:pt x="377" y="646"/>
                    <a:pt x="377" y="598"/>
                  </a:cubicBezTo>
                  <a:lnTo>
                    <a:pt x="377" y="598"/>
                  </a:lnTo>
                  <a:cubicBezTo>
                    <a:pt x="377" y="562"/>
                    <a:pt x="330" y="531"/>
                    <a:pt x="257" y="520"/>
                  </a:cubicBezTo>
                  <a:lnTo>
                    <a:pt x="257" y="520"/>
                  </a:lnTo>
                  <a:cubicBezTo>
                    <a:pt x="321" y="410"/>
                    <a:pt x="391" y="270"/>
                    <a:pt x="391" y="195"/>
                  </a:cubicBezTo>
                  <a:lnTo>
                    <a:pt x="391" y="195"/>
                  </a:lnTo>
                  <a:cubicBezTo>
                    <a:pt x="391" y="87"/>
                    <a:pt x="303" y="0"/>
                    <a:pt x="19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197" dirty="0">
                <a:latin typeface="Open Sans Regular" charset="0"/>
              </a:endParaRPr>
            </a:p>
          </p:txBody>
        </p:sp>
        <p:sp>
          <p:nvSpPr>
            <p:cNvPr id="20" name="Freeform 161"/>
            <p:cNvSpPr>
              <a:spLocks noChangeArrowheads="1"/>
            </p:cNvSpPr>
            <p:nvPr/>
          </p:nvSpPr>
          <p:spPr bwMode="auto">
            <a:xfrm>
              <a:off x="8374176" y="10901387"/>
              <a:ext cx="309331" cy="309331"/>
            </a:xfrm>
            <a:custGeom>
              <a:avLst/>
              <a:gdLst>
                <a:gd name="T0" fmla="*/ 26 w 246"/>
                <a:gd name="T1" fmla="*/ 122 h 245"/>
                <a:gd name="T2" fmla="*/ 26 w 246"/>
                <a:gd name="T3" fmla="*/ 122 h 245"/>
                <a:gd name="T4" fmla="*/ 123 w 246"/>
                <a:gd name="T5" fmla="*/ 24 h 245"/>
                <a:gd name="T6" fmla="*/ 123 w 246"/>
                <a:gd name="T7" fmla="*/ 24 h 245"/>
                <a:gd name="T8" fmla="*/ 221 w 246"/>
                <a:gd name="T9" fmla="*/ 122 h 245"/>
                <a:gd name="T10" fmla="*/ 221 w 246"/>
                <a:gd name="T11" fmla="*/ 122 h 245"/>
                <a:gd name="T12" fmla="*/ 123 w 246"/>
                <a:gd name="T13" fmla="*/ 220 h 245"/>
                <a:gd name="T14" fmla="*/ 123 w 246"/>
                <a:gd name="T15" fmla="*/ 220 h 245"/>
                <a:gd name="T16" fmla="*/ 26 w 246"/>
                <a:gd name="T17" fmla="*/ 122 h 245"/>
                <a:gd name="T18" fmla="*/ 245 w 246"/>
                <a:gd name="T19" fmla="*/ 122 h 245"/>
                <a:gd name="T20" fmla="*/ 245 w 246"/>
                <a:gd name="T21" fmla="*/ 122 h 245"/>
                <a:gd name="T22" fmla="*/ 123 w 246"/>
                <a:gd name="T23" fmla="*/ 0 h 245"/>
                <a:gd name="T24" fmla="*/ 123 w 246"/>
                <a:gd name="T25" fmla="*/ 0 h 245"/>
                <a:gd name="T26" fmla="*/ 0 w 246"/>
                <a:gd name="T27" fmla="*/ 122 h 245"/>
                <a:gd name="T28" fmla="*/ 0 w 246"/>
                <a:gd name="T29" fmla="*/ 122 h 245"/>
                <a:gd name="T30" fmla="*/ 123 w 246"/>
                <a:gd name="T31" fmla="*/ 244 h 245"/>
                <a:gd name="T32" fmla="*/ 123 w 246"/>
                <a:gd name="T33" fmla="*/ 244 h 245"/>
                <a:gd name="T34" fmla="*/ 245 w 246"/>
                <a:gd name="T35" fmla="*/ 12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45">
                  <a:moveTo>
                    <a:pt x="26" y="122"/>
                  </a:moveTo>
                  <a:lnTo>
                    <a:pt x="26" y="122"/>
                  </a:lnTo>
                  <a:cubicBezTo>
                    <a:pt x="26" y="68"/>
                    <a:pt x="69" y="24"/>
                    <a:pt x="123" y="24"/>
                  </a:cubicBezTo>
                  <a:lnTo>
                    <a:pt x="123" y="24"/>
                  </a:lnTo>
                  <a:cubicBezTo>
                    <a:pt x="176" y="24"/>
                    <a:pt x="221" y="68"/>
                    <a:pt x="221" y="122"/>
                  </a:cubicBezTo>
                  <a:lnTo>
                    <a:pt x="221" y="122"/>
                  </a:lnTo>
                  <a:cubicBezTo>
                    <a:pt x="221" y="176"/>
                    <a:pt x="176" y="220"/>
                    <a:pt x="123" y="220"/>
                  </a:cubicBezTo>
                  <a:lnTo>
                    <a:pt x="123" y="220"/>
                  </a:lnTo>
                  <a:cubicBezTo>
                    <a:pt x="69" y="220"/>
                    <a:pt x="26" y="176"/>
                    <a:pt x="26" y="122"/>
                  </a:cubicBezTo>
                  <a:close/>
                  <a:moveTo>
                    <a:pt x="245" y="122"/>
                  </a:moveTo>
                  <a:lnTo>
                    <a:pt x="245" y="122"/>
                  </a:lnTo>
                  <a:cubicBezTo>
                    <a:pt x="245" y="55"/>
                    <a:pt x="190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5" y="244"/>
                    <a:pt x="123" y="244"/>
                  </a:cubicBezTo>
                  <a:lnTo>
                    <a:pt x="123" y="244"/>
                  </a:lnTo>
                  <a:cubicBezTo>
                    <a:pt x="190" y="244"/>
                    <a:pt x="245" y="190"/>
                    <a:pt x="245" y="12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197" dirty="0">
                <a:latin typeface="Open Sans Regular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3610483" y="9016619"/>
            <a:ext cx="2087431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sk-SK" sz="2400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datalab.digital</a:t>
            </a:r>
            <a:endParaRPr lang="en-US" sz="24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609573" y="6800924"/>
            <a:ext cx="5583580" cy="193899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sk-SK" sz="2400" b="1" dirty="0" smtClean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Ministerstvo investícií, regionálneho </a:t>
            </a:r>
          </a:p>
          <a:p>
            <a:r>
              <a:rPr lang="sk-SK" sz="2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r</a:t>
            </a:r>
            <a:r>
              <a:rPr lang="sk-SK" sz="2400" b="1" dirty="0" smtClean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ozvoja a informatizácie SR </a:t>
            </a:r>
            <a:endParaRPr lang="sk-SK" sz="2400" b="1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sk-SK" sz="24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sk-SK" sz="2400" dirty="0" smtClean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Štefánikova </a:t>
            </a:r>
            <a:r>
              <a:rPr lang="sk-SK" sz="2400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15, </a:t>
            </a:r>
            <a:r>
              <a:rPr lang="sk-SK" sz="2400" dirty="0" smtClean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811 05 </a:t>
            </a:r>
            <a:r>
              <a:rPr lang="sk-SK" sz="2400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Bratislava</a:t>
            </a:r>
          </a:p>
          <a:p>
            <a:endParaRPr lang="en-US" sz="24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620319" y="4903441"/>
            <a:ext cx="6049282" cy="230832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k-SK" sz="2400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m</a:t>
            </a:r>
            <a:r>
              <a:rPr lang="sk-SK" sz="2400" dirty="0" smtClean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ilan.andrejkovic@vicepremier.gov.sk</a:t>
            </a:r>
          </a:p>
          <a:p>
            <a:r>
              <a:rPr lang="sk-SK" sz="2400" dirty="0" smtClean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andrej.hajduch@vicepremier.gov.sk</a:t>
            </a:r>
          </a:p>
          <a:p>
            <a:r>
              <a:rPr lang="sk-SK" sz="2400" dirty="0" smtClean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jozef.antos@vicepremier.gov.sk</a:t>
            </a:r>
            <a:endParaRPr lang="sk-SK" sz="2400" dirty="0" smtClean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sk-SK" sz="2400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v</a:t>
            </a:r>
            <a:r>
              <a:rPr lang="sk-SK" sz="2400" dirty="0" smtClean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iktoria.sunderlikova@vicepremier.gov.sk</a:t>
            </a:r>
            <a:endParaRPr lang="sk-SK" sz="2400" dirty="0" smtClean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sk-SK" sz="2400" dirty="0" smtClean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sz="24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2224509" y="9172764"/>
            <a:ext cx="4897208" cy="310348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15"/>
              </a:lnSpc>
            </a:pPr>
            <a:r>
              <a:rPr lang="sk-SK" sz="36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Milan Andrejkovič</a:t>
            </a:r>
          </a:p>
          <a:p>
            <a:pPr>
              <a:lnSpc>
                <a:spcPts val="1515"/>
              </a:lnSpc>
            </a:pPr>
            <a:endParaRPr lang="sk-SK" sz="3600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ts val="1515"/>
              </a:lnSpc>
            </a:pPr>
            <a:r>
              <a:rPr lang="sk-SK" sz="36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Andrej Hajdúch</a:t>
            </a:r>
          </a:p>
          <a:p>
            <a:pPr>
              <a:lnSpc>
                <a:spcPts val="1515"/>
              </a:lnSpc>
            </a:pPr>
            <a:endParaRPr lang="sk-SK" sz="3600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ts val="1515"/>
              </a:lnSpc>
            </a:pPr>
            <a:r>
              <a:rPr lang="sk-SK" sz="36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Jozef Antoš </a:t>
            </a:r>
          </a:p>
          <a:p>
            <a:pPr>
              <a:lnSpc>
                <a:spcPts val="1515"/>
              </a:lnSpc>
            </a:pPr>
            <a:endParaRPr lang="sk-SK" sz="3600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ts val="1515"/>
              </a:lnSpc>
            </a:pPr>
            <a:r>
              <a:rPr lang="sk-SK" sz="36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Viktória Šunderlíková</a:t>
            </a:r>
            <a:endParaRPr lang="sk-SK" sz="36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ts val="1515"/>
              </a:lnSpc>
            </a:pPr>
            <a:endParaRPr lang="sk-SK" sz="3600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ts val="1515"/>
              </a:lnSpc>
            </a:pPr>
            <a:endParaRPr lang="sk-SK" sz="36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ts val="1515"/>
              </a:lnSpc>
            </a:pPr>
            <a:r>
              <a:rPr lang="sk-SK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Dátová </a:t>
            </a:r>
            <a:r>
              <a:rPr lang="sk-SK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kancelária MIRRI</a:t>
            </a:r>
            <a:endParaRPr lang="sk-SK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2226925" y="8693332"/>
            <a:ext cx="1042330" cy="104233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226925" y="6947626"/>
            <a:ext cx="1042330" cy="10423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2269567" y="5176579"/>
            <a:ext cx="1042330" cy="10423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34" name="Shape 2934"/>
          <p:cNvSpPr/>
          <p:nvPr/>
        </p:nvSpPr>
        <p:spPr>
          <a:xfrm>
            <a:off x="12567243" y="7211765"/>
            <a:ext cx="40629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5" name="Shape 2944"/>
          <p:cNvSpPr/>
          <p:nvPr/>
        </p:nvSpPr>
        <p:spPr>
          <a:xfrm>
            <a:off x="12479509" y="8919630"/>
            <a:ext cx="558655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6" name="Shape 2836"/>
          <p:cNvSpPr/>
          <p:nvPr/>
        </p:nvSpPr>
        <p:spPr>
          <a:xfrm>
            <a:off x="12498898" y="5494597"/>
            <a:ext cx="558655" cy="406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Zaoblený obdĺžnik 1"/>
          <p:cNvSpPr/>
          <p:nvPr/>
        </p:nvSpPr>
        <p:spPr>
          <a:xfrm>
            <a:off x="22051108" y="509954"/>
            <a:ext cx="1213338" cy="1283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6465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240124" y="444000"/>
            <a:ext cx="112447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dirty="0" smtClean="0">
                <a:solidFill>
                  <a:schemeClr val="accent4">
                    <a:lumMod val="75000"/>
                  </a:schemeClr>
                </a:solidFill>
              </a:rPr>
              <a:t>1. Koncept referenčných údajov</a:t>
            </a:r>
            <a:endParaRPr lang="sk-SK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447523" y="2131784"/>
            <a:ext cx="15114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i="1" dirty="0" smtClean="0">
                <a:solidFill>
                  <a:schemeClr val="accent4">
                    <a:lumMod val="75000"/>
                  </a:schemeClr>
                </a:solidFill>
              </a:rPr>
              <a:t>a) Čo </a:t>
            </a:r>
            <a:r>
              <a:rPr lang="sk-SK" sz="4000" i="1" dirty="0">
                <a:solidFill>
                  <a:schemeClr val="accent4">
                    <a:lumMod val="75000"/>
                  </a:schemeClr>
                </a:solidFill>
              </a:rPr>
              <a:t>je </a:t>
            </a:r>
            <a:r>
              <a:rPr lang="sk-SK" sz="4000" i="1" dirty="0" smtClean="0">
                <a:solidFill>
                  <a:schemeClr val="accent4">
                    <a:lumMod val="75000"/>
                  </a:schemeClr>
                </a:solidFill>
              </a:rPr>
              <a:t>účelom </a:t>
            </a:r>
            <a:r>
              <a:rPr lang="sk-SK" sz="4000" i="1" dirty="0">
                <a:solidFill>
                  <a:schemeClr val="accent4">
                    <a:lumMod val="75000"/>
                  </a:schemeClr>
                </a:solidFill>
              </a:rPr>
              <a:t>a cieľom </a:t>
            </a:r>
            <a:r>
              <a:rPr lang="sk-SK" sz="4000" i="1" dirty="0" smtClean="0">
                <a:solidFill>
                  <a:schemeClr val="accent4">
                    <a:lumMod val="75000"/>
                  </a:schemeClr>
                </a:solidFill>
              </a:rPr>
              <a:t>vyhlasovania údajov za referenčné? (Motivácia)</a:t>
            </a:r>
            <a:endParaRPr lang="sk-SK" sz="4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440264" y="3208443"/>
            <a:ext cx="19515920" cy="8402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lvl="0" indent="-571500">
              <a:buFont typeface="Courier New" panose="02070309020205020404" pitchFamily="49" charset="0"/>
              <a:buChar char="o"/>
            </a:pPr>
            <a:r>
              <a:rPr lang="sk-SK" sz="4000" b="1" dirty="0" smtClean="0">
                <a:solidFill>
                  <a:schemeClr val="tx2"/>
                </a:solidFill>
              </a:rPr>
              <a:t>Domnienka správnosti</a:t>
            </a:r>
          </a:p>
          <a:p>
            <a:pPr lvl="0">
              <a:spcAft>
                <a:spcPts val="600"/>
              </a:spcAft>
            </a:pPr>
            <a:r>
              <a:rPr lang="sk-SK" sz="4000" dirty="0">
                <a:solidFill>
                  <a:schemeClr val="tx2"/>
                </a:solidFill>
              </a:rPr>
              <a:t> </a:t>
            </a:r>
            <a:r>
              <a:rPr lang="sk-SK" sz="4000" dirty="0" smtClean="0">
                <a:solidFill>
                  <a:schemeClr val="tx2"/>
                </a:solidFill>
              </a:rPr>
              <a:t>    - jednoznačné </a:t>
            </a:r>
            <a:r>
              <a:rPr lang="sk-SK" sz="4000" dirty="0">
                <a:solidFill>
                  <a:schemeClr val="tx2"/>
                </a:solidFill>
              </a:rPr>
              <a:t>poskytovanie a využívanie údajov z pohľadu správnosti a aktuálnosti </a:t>
            </a:r>
            <a:endParaRPr lang="sk-SK" sz="4000" dirty="0" smtClean="0">
              <a:solidFill>
                <a:schemeClr val="tx2"/>
              </a:solidFill>
            </a:endParaRPr>
          </a:p>
          <a:p>
            <a:pPr marL="974725" lvl="1"/>
            <a:r>
              <a:rPr lang="sk-SK" sz="3200" i="1" dirty="0" smtClean="0">
                <a:solidFill>
                  <a:schemeClr val="tx2"/>
                </a:solidFill>
              </a:rPr>
              <a:t>ak </a:t>
            </a:r>
            <a:r>
              <a:rPr lang="sk-SK" sz="3200" i="1" dirty="0">
                <a:solidFill>
                  <a:schemeClr val="tx2"/>
                </a:solidFill>
              </a:rPr>
              <a:t>osobitný predpis neustanovuje inak, hodnota referenčného údaja sa považuje za úplnú </a:t>
            </a:r>
            <a:endParaRPr lang="sk-SK" sz="3200" i="1" dirty="0" smtClean="0">
              <a:solidFill>
                <a:schemeClr val="tx2"/>
              </a:solidFill>
            </a:endParaRPr>
          </a:p>
          <a:p>
            <a:pPr marL="1616075" lvl="1" indent="-641350">
              <a:spcAft>
                <a:spcPts val="600"/>
              </a:spcAft>
            </a:pPr>
            <a:r>
              <a:rPr lang="sk-SK" sz="3200" i="1" dirty="0" smtClean="0">
                <a:solidFill>
                  <a:schemeClr val="tx2"/>
                </a:solidFill>
              </a:rPr>
              <a:t>a </a:t>
            </a:r>
            <a:r>
              <a:rPr lang="sk-SK" sz="3200" i="1" dirty="0">
                <a:solidFill>
                  <a:schemeClr val="tx2"/>
                </a:solidFill>
              </a:rPr>
              <a:t>zodpovedajúcu skutočnosti, kým nie je preukázaný opak,</a:t>
            </a:r>
          </a:p>
          <a:p>
            <a:pPr marL="1616075" lvl="1" indent="-641350"/>
            <a:r>
              <a:rPr lang="sk-SK" sz="3200" i="1" dirty="0" smtClean="0">
                <a:solidFill>
                  <a:schemeClr val="tx2"/>
                </a:solidFill>
              </a:rPr>
              <a:t>proti </a:t>
            </a:r>
            <a:r>
              <a:rPr lang="sk-SK" sz="3200" i="1" dirty="0">
                <a:solidFill>
                  <a:schemeClr val="tx2"/>
                </a:solidFill>
              </a:rPr>
              <a:t>osobe, ktorá sa v dobrej viere spolieha na hodnotu referenčného údaja, </a:t>
            </a:r>
            <a:endParaRPr lang="sk-SK" sz="3200" i="1" dirty="0" smtClean="0">
              <a:solidFill>
                <a:schemeClr val="tx2"/>
              </a:solidFill>
            </a:endParaRPr>
          </a:p>
          <a:p>
            <a:pPr marL="1616075" lvl="1" indent="-641350"/>
            <a:r>
              <a:rPr lang="sk-SK" sz="3200" i="1" dirty="0" smtClean="0">
                <a:solidFill>
                  <a:schemeClr val="tx2"/>
                </a:solidFill>
              </a:rPr>
              <a:t>nemôže </a:t>
            </a:r>
            <a:r>
              <a:rPr lang="sk-SK" sz="3200" i="1" dirty="0">
                <a:solidFill>
                  <a:schemeClr val="tx2"/>
                </a:solidFill>
              </a:rPr>
              <a:t>iná osoba namietať, že táto hodnota nie je úplná alebo nezodpovedá skutočnosti, </a:t>
            </a:r>
            <a:endParaRPr lang="sk-SK" sz="3200" i="1" dirty="0" smtClean="0">
              <a:solidFill>
                <a:schemeClr val="tx2"/>
              </a:solidFill>
            </a:endParaRPr>
          </a:p>
          <a:p>
            <a:pPr marL="1616075" lvl="1" indent="-641350"/>
            <a:r>
              <a:rPr lang="sk-SK" sz="3200" i="1" dirty="0" smtClean="0">
                <a:solidFill>
                  <a:schemeClr val="tx2"/>
                </a:solidFill>
              </a:rPr>
              <a:t>ak </a:t>
            </a:r>
            <a:r>
              <a:rPr lang="sk-SK" sz="3200" i="1" dirty="0">
                <a:solidFill>
                  <a:schemeClr val="tx2"/>
                </a:solidFill>
              </a:rPr>
              <a:t>osobitný predpis neustanovuje inak.</a:t>
            </a:r>
          </a:p>
          <a:p>
            <a:pPr lvl="0"/>
            <a:endParaRPr lang="sk-SK" sz="4000" dirty="0" smtClean="0">
              <a:solidFill>
                <a:schemeClr val="tx2"/>
              </a:solidFill>
            </a:endParaRPr>
          </a:p>
          <a:p>
            <a:pPr marL="571500" lvl="0" indent="-571500">
              <a:buFont typeface="Courier New" panose="02070309020205020404" pitchFamily="49" charset="0"/>
              <a:buChar char="o"/>
            </a:pPr>
            <a:r>
              <a:rPr lang="sk-SK" sz="4000" b="1" dirty="0">
                <a:solidFill>
                  <a:schemeClr val="tx2"/>
                </a:solidFill>
              </a:rPr>
              <a:t>Jednotné používanie referenčných údajov vo všetkých IS VS</a:t>
            </a:r>
          </a:p>
          <a:p>
            <a:pPr lvl="0"/>
            <a:r>
              <a:rPr lang="sk-SK" sz="4000" b="1" dirty="0">
                <a:solidFill>
                  <a:schemeClr val="tx2"/>
                </a:solidFill>
              </a:rPr>
              <a:t>      </a:t>
            </a:r>
            <a:r>
              <a:rPr lang="sk-SK" sz="4000" dirty="0">
                <a:solidFill>
                  <a:schemeClr val="tx2"/>
                </a:solidFill>
              </a:rPr>
              <a:t>- sprehľadnenie a zefektívnenie údajových tokov v rámci verejnej správy </a:t>
            </a:r>
          </a:p>
          <a:p>
            <a:pPr lvl="0"/>
            <a:endParaRPr lang="sk-SK" sz="4000" dirty="0" smtClean="0">
              <a:solidFill>
                <a:schemeClr val="tx2"/>
              </a:solidFill>
            </a:endParaRPr>
          </a:p>
          <a:p>
            <a:pPr marL="571500" lvl="0" indent="-571500">
              <a:buFont typeface="Courier New" panose="02070309020205020404" pitchFamily="49" charset="0"/>
              <a:buChar char="o"/>
            </a:pPr>
            <a:r>
              <a:rPr lang="sk-SK" sz="4000" b="1" dirty="0" smtClean="0">
                <a:solidFill>
                  <a:schemeClr val="tx2"/>
                </a:solidFill>
              </a:rPr>
              <a:t>Podpora zavedenia princípu </a:t>
            </a:r>
            <a:r>
              <a:rPr lang="sk-SK" sz="4000" b="1" dirty="0">
                <a:solidFill>
                  <a:schemeClr val="tx2"/>
                </a:solidFill>
              </a:rPr>
              <a:t>„jedenkrát a dosť</a:t>
            </a:r>
            <a:r>
              <a:rPr lang="sk-SK" sz="4000" b="1" dirty="0" smtClean="0">
                <a:solidFill>
                  <a:schemeClr val="tx2"/>
                </a:solidFill>
              </a:rPr>
              <a:t>“ do praxe</a:t>
            </a:r>
          </a:p>
          <a:p>
            <a:pPr lvl="0"/>
            <a:r>
              <a:rPr lang="sk-SK" sz="4000" dirty="0" smtClean="0">
                <a:solidFill>
                  <a:schemeClr val="tx2"/>
                </a:solidFill>
              </a:rPr>
              <a:t>     - zníženie </a:t>
            </a:r>
            <a:r>
              <a:rPr lang="sk-SK" sz="4000" dirty="0">
                <a:solidFill>
                  <a:schemeClr val="tx2"/>
                </a:solidFill>
              </a:rPr>
              <a:t>záťaže občanov a podnikateľov požadovaním údajov, ktoré už verejná správa </a:t>
            </a:r>
            <a:r>
              <a:rPr lang="sk-SK" sz="4000" dirty="0" smtClean="0">
                <a:solidFill>
                  <a:schemeClr val="tx2"/>
                </a:solidFill>
              </a:rPr>
              <a:t>má </a:t>
            </a:r>
          </a:p>
          <a:p>
            <a:pPr lvl="0"/>
            <a:r>
              <a:rPr lang="sk-SK" sz="4000" dirty="0">
                <a:solidFill>
                  <a:schemeClr val="tx2"/>
                </a:solidFill>
              </a:rPr>
              <a:t> </a:t>
            </a:r>
            <a:r>
              <a:rPr lang="sk-SK" sz="4000" dirty="0" smtClean="0">
                <a:solidFill>
                  <a:schemeClr val="tx2"/>
                </a:solidFill>
              </a:rPr>
              <a:t>      a </a:t>
            </a:r>
            <a:r>
              <a:rPr lang="sk-SK" sz="4000" dirty="0">
                <a:solidFill>
                  <a:schemeClr val="tx2"/>
                </a:solidFill>
              </a:rPr>
              <a:t>skvalitnenie súvisiacich služieb   </a:t>
            </a:r>
          </a:p>
        </p:txBody>
      </p:sp>
    </p:spTree>
    <p:extLst>
      <p:ext uri="{BB962C8B-B14F-4D97-AF65-F5344CB8AC3E}">
        <p14:creationId xmlns:p14="http://schemas.microsoft.com/office/powerpoint/2010/main" val="3843004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923601" y="586151"/>
            <a:ext cx="113731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dirty="0">
                <a:solidFill>
                  <a:schemeClr val="accent4">
                    <a:lumMod val="75000"/>
                  </a:schemeClr>
                </a:solidFill>
              </a:rPr>
              <a:t>1. Koncept referenčných údajov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690260" y="2148618"/>
            <a:ext cx="13328585" cy="10618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k-SK" sz="4000" i="1" dirty="0">
                <a:solidFill>
                  <a:schemeClr val="accent4">
                    <a:lumMod val="75000"/>
                  </a:schemeClr>
                </a:solidFill>
              </a:rPr>
              <a:t>b) Postavenie referenčných údajov v aktuálne platnej legislatíve</a:t>
            </a:r>
          </a:p>
          <a:p>
            <a:pPr lvl="0"/>
            <a:endParaRPr lang="sk-SK" sz="4000" b="1" i="1" dirty="0">
              <a:solidFill>
                <a:schemeClr val="tx2"/>
              </a:solidFill>
            </a:endParaRPr>
          </a:p>
          <a:p>
            <a:pPr marL="571500" lvl="0" indent="-571500">
              <a:buFont typeface="Courier New" panose="02070309020205020404" pitchFamily="49" charset="0"/>
              <a:buChar char="o"/>
            </a:pPr>
            <a:r>
              <a:rPr lang="sk-SK" sz="4400" b="1" dirty="0" smtClean="0">
                <a:solidFill>
                  <a:schemeClr val="tx2"/>
                </a:solidFill>
              </a:rPr>
              <a:t>Z</a:t>
            </a:r>
            <a:r>
              <a:rPr lang="sk-SK" sz="4000" b="1" dirty="0" smtClean="0">
                <a:solidFill>
                  <a:schemeClr val="tx2"/>
                </a:solidFill>
              </a:rPr>
              <a:t>ákon č. 305/2013 Z. z. o eGovernmente –</a:t>
            </a:r>
            <a:r>
              <a:rPr lang="sk-SK" sz="4000" b="1" dirty="0" smtClean="0">
                <a:solidFill>
                  <a:schemeClr val="accent4">
                    <a:lumMod val="75000"/>
                  </a:schemeClr>
                </a:solidFill>
              </a:rPr>
              <a:t> základné pojmy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b="1" dirty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b="1" dirty="0" smtClean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 smtClean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 smtClean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 smtClean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 smtClean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>
              <a:solidFill>
                <a:schemeClr val="tx2"/>
              </a:solidFill>
            </a:endParaRPr>
          </a:p>
          <a:p>
            <a:pPr lvl="0"/>
            <a:endParaRPr lang="sk-SK" sz="4000" b="1" i="1" dirty="0" smtClean="0">
              <a:solidFill>
                <a:schemeClr val="tx2"/>
              </a:solidFill>
            </a:endParaRPr>
          </a:p>
          <a:p>
            <a:pPr lvl="0"/>
            <a:endParaRPr lang="sk-SK" sz="4000" b="1" i="1" dirty="0">
              <a:solidFill>
                <a:schemeClr val="tx2"/>
              </a:solidFill>
            </a:endParaRPr>
          </a:p>
          <a:p>
            <a:pPr lvl="0"/>
            <a:r>
              <a:rPr lang="sk-SK" sz="4000" b="1" i="1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90038" y="4700266"/>
            <a:ext cx="16599233" cy="692298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2800" u="sng" dirty="0"/>
              <a:t>Referenčný </a:t>
            </a:r>
            <a:r>
              <a:rPr lang="sk-SK" sz="2800" u="sng" dirty="0" smtClean="0"/>
              <a:t>údaj</a:t>
            </a:r>
          </a:p>
          <a:p>
            <a:pPr algn="l">
              <a:spcAft>
                <a:spcPts val="600"/>
              </a:spcAft>
            </a:pPr>
            <a:r>
              <a:rPr lang="sk-SK" sz="2800" dirty="0" smtClean="0"/>
              <a:t>	je údaj objektu evidencie, ktorý je uvedený v zozname referenčných údajov (§ 49, ods.1, d)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2800" u="sng" dirty="0" smtClean="0"/>
              <a:t>Referenčný register</a:t>
            </a:r>
          </a:p>
          <a:p>
            <a:pPr algn="l">
              <a:spcAft>
                <a:spcPts val="600"/>
              </a:spcAft>
            </a:pPr>
            <a:r>
              <a:rPr lang="sk-SK" sz="2800" dirty="0" smtClean="0"/>
              <a:t>	je register, ktorý je uvedený v zozname referenčných údajov (§ 51, ods.1)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2800" u="sng" dirty="0" smtClean="0"/>
              <a:t>Zoznam referenčných údajov</a:t>
            </a:r>
            <a:r>
              <a:rPr lang="sk-SK" sz="2800" dirty="0" smtClean="0"/>
              <a:t> (§ 51, ods.2)</a:t>
            </a:r>
          </a:p>
          <a:p>
            <a:pPr algn="l"/>
            <a:r>
              <a:rPr lang="sk-SK" sz="2800" dirty="0" smtClean="0"/>
              <a:t>	vedie úrad podpredsedu vlády a tento zoznam obsahuje ku každému referenčnému registru:</a:t>
            </a:r>
            <a:endParaRPr lang="sk-SK" sz="3600" dirty="0" smtClean="0"/>
          </a:p>
          <a:p>
            <a:pPr marL="1544835" lvl="2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chemeClr val="tx2"/>
                </a:solidFill>
                <a:latin typeface="Open Sans Light"/>
                <a:cs typeface="Open Sans Light"/>
              </a:rPr>
              <a:t>názov referenčného registra,</a:t>
            </a:r>
          </a:p>
          <a:p>
            <a:pPr marL="1544835" lvl="2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chemeClr val="tx2"/>
                </a:solidFill>
                <a:latin typeface="Open Sans Light"/>
                <a:cs typeface="Open Sans Light"/>
              </a:rPr>
              <a:t>správcu </a:t>
            </a:r>
            <a:r>
              <a:rPr lang="sk-SK" sz="2800" dirty="0">
                <a:solidFill>
                  <a:schemeClr val="tx2"/>
                </a:solidFill>
                <a:latin typeface="Open Sans Light"/>
                <a:cs typeface="Open Sans Light"/>
              </a:rPr>
              <a:t>referenčného registra a registrátora referenčného registra,</a:t>
            </a:r>
          </a:p>
          <a:p>
            <a:pPr marL="1544835" lvl="2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chemeClr val="tx2"/>
                </a:solidFill>
                <a:latin typeface="Open Sans Light"/>
                <a:cs typeface="Open Sans Light"/>
              </a:rPr>
              <a:t>označenie </a:t>
            </a:r>
            <a:r>
              <a:rPr lang="sk-SK" sz="2800" dirty="0">
                <a:solidFill>
                  <a:schemeClr val="tx2"/>
                </a:solidFill>
                <a:latin typeface="Open Sans Light"/>
                <a:cs typeface="Open Sans Light"/>
              </a:rPr>
              <a:t>referenčných údajov z tohto referenčného registra,</a:t>
            </a:r>
          </a:p>
          <a:p>
            <a:pPr marL="1544835" lvl="2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chemeClr val="tx2"/>
                </a:solidFill>
                <a:latin typeface="Open Sans Light"/>
                <a:cs typeface="Open Sans Light"/>
              </a:rPr>
              <a:t>údaj </a:t>
            </a:r>
            <a:r>
              <a:rPr lang="sk-SK" sz="2800" dirty="0">
                <a:solidFill>
                  <a:schemeClr val="tx2"/>
                </a:solidFill>
                <a:latin typeface="Open Sans Light"/>
                <a:cs typeface="Open Sans Light"/>
              </a:rPr>
              <a:t>o tom, ktoré referenčné údaje sú získavané zo zdrojových registrov,</a:t>
            </a:r>
          </a:p>
          <a:p>
            <a:pPr marL="1544835" lvl="2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chemeClr val="tx2"/>
                </a:solidFill>
                <a:latin typeface="Open Sans Light"/>
                <a:cs typeface="Open Sans Light"/>
              </a:rPr>
              <a:t>oprávnenie </a:t>
            </a:r>
            <a:r>
              <a:rPr lang="sk-SK" sz="2800" dirty="0">
                <a:solidFill>
                  <a:schemeClr val="tx2"/>
                </a:solidFill>
                <a:latin typeface="Open Sans Light"/>
                <a:cs typeface="Open Sans Light"/>
              </a:rPr>
              <a:t>správcu referenčného registra na udeľovanie prístupu k referenčným </a:t>
            </a:r>
            <a:r>
              <a:rPr lang="sk-SK" sz="2800" dirty="0" smtClean="0">
                <a:solidFill>
                  <a:schemeClr val="tx2"/>
                </a:solidFill>
                <a:latin typeface="Open Sans Light"/>
                <a:cs typeface="Open Sans Light"/>
              </a:rPr>
              <a:t>registrom.</a:t>
            </a:r>
            <a:endParaRPr lang="sk-SK" sz="28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47736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79069" y="5323856"/>
            <a:ext cx="7917552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sk-SK" sz="54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Súvisiaca terminológia </a:t>
            </a:r>
          </a:p>
          <a:p>
            <a:pPr algn="ctr">
              <a:lnSpc>
                <a:spcPts val="7000"/>
              </a:lnSpc>
            </a:pPr>
            <a:r>
              <a:rPr lang="sk-SK" sz="54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a požiadavky na </a:t>
            </a:r>
          </a:p>
          <a:p>
            <a:pPr algn="ctr">
              <a:lnSpc>
                <a:spcPts val="7000"/>
              </a:lnSpc>
            </a:pPr>
            <a:r>
              <a:rPr lang="sk-SK" sz="54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referenčné údaje</a:t>
            </a:r>
            <a:endParaRPr lang="en-US" sz="54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cxnSp>
        <p:nvCxnSpPr>
          <p:cNvPr id="5" name="Straight Arrow Connector 5"/>
          <p:cNvCxnSpPr/>
          <p:nvPr/>
        </p:nvCxnSpPr>
        <p:spPr>
          <a:xfrm flipH="1">
            <a:off x="15435688" y="3547015"/>
            <a:ext cx="1851559" cy="1799642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7"/>
          <p:cNvSpPr/>
          <p:nvPr/>
        </p:nvSpPr>
        <p:spPr>
          <a:xfrm>
            <a:off x="16427552" y="805348"/>
            <a:ext cx="2726474" cy="27264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cxnSp>
        <p:nvCxnSpPr>
          <p:cNvPr id="7" name="Straight Arrow Connector 11"/>
          <p:cNvCxnSpPr/>
          <p:nvPr/>
        </p:nvCxnSpPr>
        <p:spPr>
          <a:xfrm flipV="1">
            <a:off x="12218384" y="8482596"/>
            <a:ext cx="0" cy="691884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12"/>
          <p:cNvSpPr/>
          <p:nvPr/>
        </p:nvSpPr>
        <p:spPr>
          <a:xfrm>
            <a:off x="5039914" y="9595051"/>
            <a:ext cx="3039155" cy="2771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grpSp>
        <p:nvGrpSpPr>
          <p:cNvPr id="9" name="Group 18"/>
          <p:cNvGrpSpPr/>
          <p:nvPr/>
        </p:nvGrpSpPr>
        <p:grpSpPr>
          <a:xfrm>
            <a:off x="15568336" y="5486400"/>
            <a:ext cx="6468702" cy="3340194"/>
            <a:chOff x="16242955" y="5620230"/>
            <a:chExt cx="4037304" cy="2274848"/>
          </a:xfrm>
        </p:grpSpPr>
        <p:cxnSp>
          <p:nvCxnSpPr>
            <p:cNvPr id="10" name="Straight Arrow Connector 8"/>
            <p:cNvCxnSpPr/>
            <p:nvPr/>
          </p:nvCxnSpPr>
          <p:spPr>
            <a:xfrm flipH="1">
              <a:off x="16242955" y="6757654"/>
              <a:ext cx="1545233" cy="0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5"/>
            <p:cNvSpPr/>
            <p:nvPr/>
          </p:nvSpPr>
          <p:spPr>
            <a:xfrm>
              <a:off x="18005411" y="5620230"/>
              <a:ext cx="2274848" cy="22748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Regular" charset="0"/>
              </a:endParaRPr>
            </a:p>
          </p:txBody>
        </p:sp>
      </p:grpSp>
      <p:cxnSp>
        <p:nvCxnSpPr>
          <p:cNvPr id="12" name="Straight Arrow Connector 16"/>
          <p:cNvCxnSpPr/>
          <p:nvPr/>
        </p:nvCxnSpPr>
        <p:spPr>
          <a:xfrm>
            <a:off x="7772400" y="4246008"/>
            <a:ext cx="1453094" cy="747141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21"/>
          <p:cNvSpPr/>
          <p:nvPr/>
        </p:nvSpPr>
        <p:spPr>
          <a:xfrm rot="18054000">
            <a:off x="15573958" y="9276241"/>
            <a:ext cx="3389975" cy="33808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cxnSp>
        <p:nvCxnSpPr>
          <p:cNvPr id="16" name="Straight Arrow Connector 26"/>
          <p:cNvCxnSpPr/>
          <p:nvPr/>
        </p:nvCxnSpPr>
        <p:spPr>
          <a:xfrm>
            <a:off x="12592667" y="3531822"/>
            <a:ext cx="0" cy="1814835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27"/>
          <p:cNvSpPr/>
          <p:nvPr/>
        </p:nvSpPr>
        <p:spPr>
          <a:xfrm rot="13118714">
            <a:off x="11108607" y="610199"/>
            <a:ext cx="2708325" cy="26428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20" name="Oval 31"/>
          <p:cNvSpPr/>
          <p:nvPr/>
        </p:nvSpPr>
        <p:spPr>
          <a:xfrm>
            <a:off x="5262305" y="1722213"/>
            <a:ext cx="2873142" cy="28731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21" name="TextBox 32"/>
          <p:cNvSpPr txBox="1"/>
          <p:nvPr/>
        </p:nvSpPr>
        <p:spPr>
          <a:xfrm>
            <a:off x="16798318" y="1676304"/>
            <a:ext cx="2050561" cy="107721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Objekt </a:t>
            </a:r>
          </a:p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evidencie</a:t>
            </a:r>
            <a:endParaRPr lang="en-US" sz="32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22" name="TextBox 33"/>
          <p:cNvSpPr txBox="1"/>
          <p:nvPr/>
        </p:nvSpPr>
        <p:spPr>
          <a:xfrm>
            <a:off x="5791040" y="2373954"/>
            <a:ext cx="1846979" cy="156966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Výkon </a:t>
            </a:r>
          </a:p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verejnej </a:t>
            </a:r>
          </a:p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moci</a:t>
            </a:r>
            <a:endParaRPr lang="en-US" sz="32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23" name="TextBox 35"/>
          <p:cNvSpPr txBox="1"/>
          <p:nvPr/>
        </p:nvSpPr>
        <p:spPr>
          <a:xfrm>
            <a:off x="16243262" y="9417021"/>
            <a:ext cx="2143536" cy="304698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Modul </a:t>
            </a:r>
          </a:p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Procesnej</a:t>
            </a:r>
          </a:p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Integrácie</a:t>
            </a:r>
          </a:p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a </a:t>
            </a:r>
          </a:p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integrácie</a:t>
            </a:r>
          </a:p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údajov</a:t>
            </a:r>
            <a:endParaRPr lang="en-US" sz="32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24" name="TextBox 36"/>
          <p:cNvSpPr txBox="1"/>
          <p:nvPr/>
        </p:nvSpPr>
        <p:spPr>
          <a:xfrm>
            <a:off x="11442957" y="1365675"/>
            <a:ext cx="2050561" cy="107721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Subjekt </a:t>
            </a:r>
          </a:p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evidencie</a:t>
            </a:r>
            <a:endParaRPr lang="en-US" sz="32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25" name="TextBox 37"/>
          <p:cNvSpPr txBox="1"/>
          <p:nvPr/>
        </p:nvSpPr>
        <p:spPr>
          <a:xfrm>
            <a:off x="5522190" y="10179825"/>
            <a:ext cx="2074607" cy="156966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Centrálny</a:t>
            </a:r>
          </a:p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Model </a:t>
            </a:r>
          </a:p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údajov</a:t>
            </a:r>
          </a:p>
        </p:txBody>
      </p:sp>
      <p:sp>
        <p:nvSpPr>
          <p:cNvPr id="29" name="Oval 21"/>
          <p:cNvSpPr/>
          <p:nvPr/>
        </p:nvSpPr>
        <p:spPr>
          <a:xfrm rot="18054000">
            <a:off x="10513904" y="9556070"/>
            <a:ext cx="3531510" cy="36227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sp>
        <p:nvSpPr>
          <p:cNvPr id="30" name="TextBox 35"/>
          <p:cNvSpPr txBox="1"/>
          <p:nvPr/>
        </p:nvSpPr>
        <p:spPr>
          <a:xfrm>
            <a:off x="10479759" y="10211990"/>
            <a:ext cx="3736920" cy="255454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sz="3200" b="1" dirty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Informačný </a:t>
            </a:r>
            <a:endParaRPr lang="sk-SK" sz="3200" b="1" dirty="0" smtClean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systém </a:t>
            </a:r>
          </a:p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Centrálnej </a:t>
            </a:r>
            <a:r>
              <a:rPr lang="sk-SK" sz="3200" b="1" dirty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správy </a:t>
            </a:r>
            <a:endParaRPr lang="sk-SK" sz="3200" b="1" dirty="0" smtClean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referenčných </a:t>
            </a:r>
          </a:p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údajov</a:t>
            </a:r>
            <a:endParaRPr lang="en-US" sz="32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8467604" y="6371667"/>
            <a:ext cx="3494034" cy="156966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Stotožnenie </a:t>
            </a:r>
          </a:p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údajov</a:t>
            </a:r>
          </a:p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a referencovanie</a:t>
            </a:r>
            <a:endParaRPr lang="en-US" sz="32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cxnSp>
        <p:nvCxnSpPr>
          <p:cNvPr id="36" name="Straight Arrow Connector 11"/>
          <p:cNvCxnSpPr/>
          <p:nvPr/>
        </p:nvCxnSpPr>
        <p:spPr>
          <a:xfrm flipH="1" flipV="1">
            <a:off x="15213165" y="8160259"/>
            <a:ext cx="1029789" cy="1014222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29"/>
          <p:cNvCxnSpPr>
            <a:stCxn id="8" idx="0"/>
          </p:cNvCxnSpPr>
          <p:nvPr/>
        </p:nvCxnSpPr>
        <p:spPr>
          <a:xfrm flipV="1">
            <a:off x="6559492" y="7764885"/>
            <a:ext cx="1567642" cy="1830166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BlokTextu 39"/>
          <p:cNvSpPr txBox="1"/>
          <p:nvPr/>
        </p:nvSpPr>
        <p:spPr>
          <a:xfrm>
            <a:off x="404053" y="473969"/>
            <a:ext cx="78754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solidFill>
                  <a:schemeClr val="tx2"/>
                </a:solidFill>
              </a:rPr>
              <a:t>Z</a:t>
            </a:r>
            <a:r>
              <a:rPr lang="sk-SK" b="1" dirty="0" smtClean="0">
                <a:solidFill>
                  <a:schemeClr val="tx2"/>
                </a:solidFill>
              </a:rPr>
              <a:t>ákon č. 305/2013 </a:t>
            </a:r>
            <a:r>
              <a:rPr lang="sk-SK" b="1" dirty="0">
                <a:solidFill>
                  <a:schemeClr val="tx2"/>
                </a:solidFill>
              </a:rPr>
              <a:t>Z. z. o eGovernmente</a:t>
            </a:r>
          </a:p>
          <a:p>
            <a:endParaRPr lang="sk-SK" dirty="0"/>
          </a:p>
        </p:txBody>
      </p:sp>
      <p:sp>
        <p:nvSpPr>
          <p:cNvPr id="56" name="Oval 12"/>
          <p:cNvSpPr/>
          <p:nvPr/>
        </p:nvSpPr>
        <p:spPr>
          <a:xfrm>
            <a:off x="2751885" y="6206013"/>
            <a:ext cx="3039155" cy="2771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Regular" charset="0"/>
            </a:endParaRPr>
          </a:p>
        </p:txBody>
      </p:sp>
      <p:cxnSp>
        <p:nvCxnSpPr>
          <p:cNvPr id="57" name="Straight Arrow Connector 29"/>
          <p:cNvCxnSpPr/>
          <p:nvPr/>
        </p:nvCxnSpPr>
        <p:spPr>
          <a:xfrm flipV="1">
            <a:off x="6030988" y="6820106"/>
            <a:ext cx="2248546" cy="546985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37"/>
          <p:cNvSpPr txBox="1"/>
          <p:nvPr/>
        </p:nvSpPr>
        <p:spPr>
          <a:xfrm>
            <a:off x="3293234" y="7026848"/>
            <a:ext cx="1959190" cy="107721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Základné</a:t>
            </a:r>
          </a:p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číselníky</a:t>
            </a:r>
          </a:p>
        </p:txBody>
      </p:sp>
    </p:spTree>
    <p:extLst>
      <p:ext uri="{BB962C8B-B14F-4D97-AF65-F5344CB8AC3E}">
        <p14:creationId xmlns:p14="http://schemas.microsoft.com/office/powerpoint/2010/main" val="2573300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064278" y="656774"/>
            <a:ext cx="113731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sk-SK" sz="6600" b="1" dirty="0">
                <a:solidFill>
                  <a:schemeClr val="accent4">
                    <a:lumMod val="75000"/>
                  </a:schemeClr>
                </a:solidFill>
              </a:rPr>
              <a:t>. Koncept referenčných údajov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690260" y="1779340"/>
            <a:ext cx="14570592" cy="938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sk-SK" sz="4000" b="1" i="1" dirty="0">
              <a:solidFill>
                <a:schemeClr val="tx2"/>
              </a:solidFill>
            </a:endParaRPr>
          </a:p>
          <a:p>
            <a:pPr marL="571500" lvl="0" indent="-571500">
              <a:buFont typeface="Courier New" panose="02070309020205020404" pitchFamily="49" charset="0"/>
              <a:buChar char="o"/>
            </a:pPr>
            <a:r>
              <a:rPr lang="sk-SK" sz="4400" b="1" dirty="0" smtClean="0">
                <a:solidFill>
                  <a:schemeClr val="tx2"/>
                </a:solidFill>
              </a:rPr>
              <a:t>Z</a:t>
            </a:r>
            <a:r>
              <a:rPr lang="sk-SK" sz="4000" b="1" dirty="0" smtClean="0">
                <a:solidFill>
                  <a:schemeClr val="tx2"/>
                </a:solidFill>
              </a:rPr>
              <a:t>ákon č. 305/2013 Z. z. o eGovernmente – </a:t>
            </a:r>
            <a:r>
              <a:rPr lang="sk-SK" sz="4000" b="1" dirty="0" smtClean="0">
                <a:solidFill>
                  <a:schemeClr val="accent4">
                    <a:lumMod val="75000"/>
                  </a:schemeClr>
                </a:solidFill>
              </a:rPr>
              <a:t>súvisiaca terminológia</a:t>
            </a:r>
          </a:p>
          <a:p>
            <a:pPr lvl="0"/>
            <a:endParaRPr lang="sk-SK" sz="4000" b="1" dirty="0" smtClean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 smtClean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 smtClean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 smtClean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 smtClean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>
              <a:solidFill>
                <a:schemeClr val="tx2"/>
              </a:solidFill>
            </a:endParaRPr>
          </a:p>
          <a:p>
            <a:pPr lvl="0"/>
            <a:endParaRPr lang="sk-SK" sz="4000" b="1" i="1" dirty="0" smtClean="0">
              <a:solidFill>
                <a:schemeClr val="tx2"/>
              </a:solidFill>
            </a:endParaRPr>
          </a:p>
          <a:p>
            <a:pPr lvl="0"/>
            <a:endParaRPr lang="sk-SK" sz="4000" b="1" i="1" dirty="0">
              <a:solidFill>
                <a:schemeClr val="tx2"/>
              </a:solidFill>
            </a:endParaRPr>
          </a:p>
          <a:p>
            <a:pPr lvl="0"/>
            <a:r>
              <a:rPr lang="sk-SK" sz="4000" b="1" i="1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14192" y="3624088"/>
            <a:ext cx="16599233" cy="9785309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2800" u="sng" dirty="0" smtClean="0"/>
              <a:t>Výkon verejnej moci</a:t>
            </a:r>
            <a:endParaRPr lang="sk-SK" sz="2800" u="sng" dirty="0"/>
          </a:p>
          <a:p>
            <a:pPr marL="1158875" algn="l"/>
            <a:r>
              <a:rPr lang="sk-SK" sz="2800" dirty="0" smtClean="0"/>
              <a:t>konanie </a:t>
            </a:r>
            <a:r>
              <a:rPr lang="sk-SK" sz="2800" dirty="0"/>
              <a:t>OVM v rozsahu podľa osobitných predpisov, vo veciach práv, právom chránených záujmov a povinností fyzických osôb alebo právnických osôb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2800" u="sng" dirty="0" smtClean="0"/>
              <a:t>Subjekt evidencie</a:t>
            </a:r>
          </a:p>
          <a:p>
            <a:pPr marL="1066800" algn="l"/>
            <a:r>
              <a:rPr lang="sk-SK" sz="2800" dirty="0" smtClean="0"/>
              <a:t>osoba</a:t>
            </a:r>
            <a:r>
              <a:rPr lang="sk-SK" sz="2800" dirty="0"/>
              <a:t>, vec, právo, povinnosť alebo skutočnosť, údaje o ktorých sú predmetom evidovania OVM v rámci jeho pôsobnosti podľa osobitných predpisov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2800" u="sng" dirty="0" smtClean="0"/>
              <a:t>Objekt evidencie</a:t>
            </a:r>
          </a:p>
          <a:p>
            <a:pPr marL="1066800" algn="l"/>
            <a:r>
              <a:rPr lang="sk-SK" sz="2800" dirty="0" smtClean="0"/>
              <a:t>množina </a:t>
            </a:r>
            <a:r>
              <a:rPr lang="sk-SK" sz="2800" dirty="0"/>
              <a:t>údajov o subjekte evidencie, ktorá je predmetom evidovania OVM v rámci jeho pôsobnosti podľa osobitných predpisov a ktorá je jednoznačne identifikovaná identifikátorom objektu </a:t>
            </a:r>
            <a:r>
              <a:rPr lang="sk-SK" sz="2800" dirty="0" smtClean="0"/>
              <a:t>evidencie</a:t>
            </a:r>
          </a:p>
          <a:p>
            <a:pPr marL="457200" indent="-457200" algn="l" defTabSz="179388">
              <a:buFont typeface="Arial" panose="020B0604020202020204" pitchFamily="34" charset="0"/>
              <a:buChar char="•"/>
            </a:pPr>
            <a:r>
              <a:rPr lang="sk-SK" sz="2800" u="sng" dirty="0" smtClean="0"/>
              <a:t>Stotožnenie a referencovanie údajov</a:t>
            </a:r>
          </a:p>
          <a:p>
            <a:pPr marL="974725" algn="l" defTabSz="179388"/>
            <a:r>
              <a:rPr lang="sk-SK" sz="2800" dirty="0"/>
              <a:t>jednoznačné priradenie hodnôt údajov k subjektu evidencie v registri a následné logické priradenie k tomu istému subjektu evidencie v referenčnom registri prostredníctvom identifikačného </a:t>
            </a:r>
            <a:r>
              <a:rPr lang="sk-SK" sz="2800" dirty="0" smtClean="0"/>
              <a:t>údaja</a:t>
            </a:r>
          </a:p>
          <a:p>
            <a:pPr marL="974725" algn="l" defTabSz="179388"/>
            <a:r>
              <a:rPr lang="sk-SK" sz="2800" dirty="0" smtClean="0"/>
              <a:t>použitie údaja objektu evidencie v podobe zhodnej s referenčným údajom vedenom v referenčnom registri </a:t>
            </a:r>
            <a:endParaRPr lang="sk-SK" sz="2800" dirty="0"/>
          </a:p>
          <a:p>
            <a:pPr marL="457200" indent="-457200" algn="l" defTabSz="179388">
              <a:buFont typeface="Arial" panose="020B0604020202020204" pitchFamily="34" charset="0"/>
              <a:buChar char="•"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081151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099447" y="515812"/>
            <a:ext cx="113731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dirty="0">
                <a:solidFill>
                  <a:schemeClr val="accent4">
                    <a:lumMod val="75000"/>
                  </a:schemeClr>
                </a:solidFill>
              </a:rPr>
              <a:t>1. Koncept referenčných údajov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690260" y="2208516"/>
            <a:ext cx="14570592" cy="8156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lvl="0" indent="-571500">
              <a:buFont typeface="Courier New" panose="02070309020205020404" pitchFamily="49" charset="0"/>
              <a:buChar char="o"/>
            </a:pPr>
            <a:r>
              <a:rPr lang="sk-SK" sz="4400" b="1" dirty="0" smtClean="0">
                <a:solidFill>
                  <a:schemeClr val="tx2"/>
                </a:solidFill>
              </a:rPr>
              <a:t>Z</a:t>
            </a:r>
            <a:r>
              <a:rPr lang="sk-SK" sz="4000" b="1" dirty="0" smtClean="0">
                <a:solidFill>
                  <a:schemeClr val="tx2"/>
                </a:solidFill>
              </a:rPr>
              <a:t>ákon č. 305/2013 Z. z. o eGovernmente – </a:t>
            </a:r>
            <a:r>
              <a:rPr lang="sk-SK" sz="4000" b="1" dirty="0" smtClean="0">
                <a:solidFill>
                  <a:schemeClr val="accent4">
                    <a:lumMod val="75000"/>
                  </a:schemeClr>
                </a:solidFill>
              </a:rPr>
              <a:t>súvisiaca terminológia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 smtClean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 smtClean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 smtClean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 smtClean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4000" dirty="0">
              <a:solidFill>
                <a:schemeClr val="tx2"/>
              </a:solidFill>
            </a:endParaRPr>
          </a:p>
          <a:p>
            <a:pPr lvl="0"/>
            <a:endParaRPr lang="sk-SK" sz="4000" b="1" i="1" dirty="0" smtClean="0">
              <a:solidFill>
                <a:schemeClr val="tx2"/>
              </a:solidFill>
            </a:endParaRPr>
          </a:p>
          <a:p>
            <a:pPr lvl="0"/>
            <a:endParaRPr lang="sk-SK" sz="4000" b="1" i="1" dirty="0">
              <a:solidFill>
                <a:schemeClr val="tx2"/>
              </a:solidFill>
            </a:endParaRPr>
          </a:p>
          <a:p>
            <a:pPr lvl="0"/>
            <a:r>
              <a:rPr lang="sk-SK" sz="4000" b="1" i="1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28190" y="3216075"/>
            <a:ext cx="16599233" cy="10130019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2800" u="sng" dirty="0" smtClean="0"/>
              <a:t>Modul procesnej integrácie a integrácie údajov</a:t>
            </a:r>
            <a:endParaRPr lang="sk-SK" sz="2800" u="sng" dirty="0"/>
          </a:p>
          <a:p>
            <a:pPr marL="639763" algn="just"/>
            <a:r>
              <a:rPr lang="sk-SK" sz="2800" dirty="0"/>
              <a:t>patrí medzi „spoločné moduly“. OVM sú pri výkone verejnej moci elektronicky na zabezpečenie činností, ktoré predmetné moduly zabezpečujú, povinné používať spoločné moduly. </a:t>
            </a:r>
            <a:endParaRPr lang="sk-SK" sz="2800" dirty="0" smtClean="0"/>
          </a:p>
          <a:p>
            <a:pPr marL="639763" algn="just"/>
            <a:r>
              <a:rPr lang="sk-SK" sz="2800" dirty="0" smtClean="0"/>
              <a:t>Ak </a:t>
            </a:r>
            <a:r>
              <a:rPr lang="sk-SK" sz="2800" dirty="0"/>
              <a:t>ide o používanie referenčných údajov a základných číselníkov, OVM sú pri vzájomnej elektronickej komunikácii, vrátane elektronickej komunikácie pri výkone verejnej moci elektronicky, povinné používať spoločný modul procesnej integrácie a integrácie údajov; inak sú oprávnené používať spoločný modul. </a:t>
            </a:r>
            <a:endParaRPr lang="sk-SK" sz="2800" dirty="0" smtClean="0"/>
          </a:p>
          <a:p>
            <a:pPr marL="639763" algn="just"/>
            <a:r>
              <a:rPr lang="sk-SK" sz="2800" dirty="0" smtClean="0"/>
              <a:t>Správcom </a:t>
            </a:r>
            <a:r>
              <a:rPr lang="sk-SK" sz="2800" dirty="0"/>
              <a:t>Modulu procesnej integrácie a integrácie údajov (ďalej len ako „MPIIÚ“) – podľa § 10 odseku 11 Zákona e-</a:t>
            </a:r>
            <a:r>
              <a:rPr lang="sk-SK" sz="2800" dirty="0" err="1"/>
              <a:t>Gov</a:t>
            </a:r>
            <a:r>
              <a:rPr lang="sk-SK" sz="2800" dirty="0"/>
              <a:t> je </a:t>
            </a:r>
            <a:r>
              <a:rPr lang="sk-SK" sz="2800" dirty="0" smtClean="0"/>
              <a:t>MIRRI. </a:t>
            </a:r>
            <a:r>
              <a:rPr lang="sk-SK" sz="2800" dirty="0"/>
              <a:t>Služby MPIIÚ podľa § 10 odseku 11 písm. d) a e) Zákona e-</a:t>
            </a:r>
            <a:r>
              <a:rPr lang="sk-SK" sz="2800" dirty="0" err="1"/>
              <a:t>Gov</a:t>
            </a:r>
            <a:r>
              <a:rPr lang="sk-SK" sz="2800" dirty="0"/>
              <a:t> sú realizované </a:t>
            </a:r>
            <a:r>
              <a:rPr lang="sk-SK" sz="2800" u="sng" dirty="0" smtClean="0"/>
              <a:t>informačným </a:t>
            </a:r>
            <a:r>
              <a:rPr lang="sk-SK" sz="2800" u="sng" dirty="0"/>
              <a:t>systémom Centrálnej správy referenčných údajov</a:t>
            </a:r>
            <a:r>
              <a:rPr lang="sk-SK" sz="2800" dirty="0"/>
              <a:t> (ďalej len ako „IS CSRÚ“) §10; ods. 3 písm. h); Zákona  </a:t>
            </a:r>
            <a:r>
              <a:rPr lang="sk-SK" sz="2800" dirty="0" smtClean="0"/>
              <a:t>o e-</a:t>
            </a:r>
            <a:r>
              <a:rPr lang="sk-SK" sz="2800" dirty="0" err="1" smtClean="0"/>
              <a:t>Governmente</a:t>
            </a:r>
            <a:r>
              <a:rPr lang="sk-SK" sz="2800" dirty="0" smtClean="0"/>
              <a:t> §</a:t>
            </a:r>
            <a:r>
              <a:rPr lang="sk-SK" sz="2800" dirty="0"/>
              <a:t>10; </a:t>
            </a:r>
            <a:r>
              <a:rPr lang="sk-SK" sz="2800" dirty="0" smtClean="0"/>
              <a:t>ods. </a:t>
            </a:r>
            <a:r>
              <a:rPr lang="sk-SK" sz="2800" dirty="0"/>
              <a:t>(2); Zákona  č. 305/2013 Z. z o </a:t>
            </a:r>
            <a:r>
              <a:rPr lang="sk-SK" sz="2800" dirty="0" smtClean="0"/>
              <a:t>e-</a:t>
            </a:r>
            <a:r>
              <a:rPr lang="sk-SK" sz="2800" dirty="0" err="1" smtClean="0"/>
              <a:t>Governmente</a:t>
            </a:r>
            <a:endParaRPr lang="sk-SK" sz="2800" dirty="0" smtClean="0"/>
          </a:p>
          <a:p>
            <a:pPr marL="639763" algn="just"/>
            <a:endParaRPr lang="sk-SK" sz="2800" dirty="0"/>
          </a:p>
          <a:p>
            <a:pPr marL="365125" indent="-365125" algn="just">
              <a:buFont typeface="Arial" panose="020B0604020202020204" pitchFamily="34" charset="0"/>
              <a:buChar char="•"/>
            </a:pPr>
            <a:r>
              <a:rPr lang="sk-SK" sz="2800" u="sng" dirty="0"/>
              <a:t>Centrálny model údajov verejnej správy</a:t>
            </a:r>
          </a:p>
          <a:p>
            <a:pPr marL="639763" algn="just"/>
            <a:r>
              <a:rPr lang="sk-SK" sz="2800" dirty="0"/>
              <a:t>množina ontológií, ktorá sa používa pri opise dátových prvkov verejnej správy, a ktorá je vyjadrením sémantických vzťahov medzi dátovými prvkami, vyjadrenými prostredníctvom jednotných </a:t>
            </a:r>
            <a:r>
              <a:rPr lang="sk-SK" sz="2800" dirty="0" err="1"/>
              <a:t>referencovateľných</a:t>
            </a:r>
            <a:r>
              <a:rPr lang="sk-SK" sz="2800" dirty="0"/>
              <a:t> identifikátorov; je zverejnený v centrálnom </a:t>
            </a:r>
            <a:r>
              <a:rPr lang="sk-SK" sz="2800" dirty="0" err="1"/>
              <a:t>MetaIS</a:t>
            </a:r>
            <a:endParaRPr lang="sk-SK" sz="2800" dirty="0"/>
          </a:p>
          <a:p>
            <a:pPr marL="457200" indent="-457200" algn="l" defTabSz="179388">
              <a:buFont typeface="Arial" panose="020B0604020202020204" pitchFamily="34" charset="0"/>
              <a:buChar char="•"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791797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292878" y="325883"/>
            <a:ext cx="113731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dirty="0" smtClean="0">
                <a:solidFill>
                  <a:schemeClr val="accent4">
                    <a:lumMod val="75000"/>
                  </a:schemeClr>
                </a:solidFill>
              </a:rPr>
              <a:t>1. Koncept referenčných údajov</a:t>
            </a:r>
            <a:endParaRPr lang="sk-SK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9" name="Objek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08197"/>
              </p:ext>
            </p:extLst>
          </p:nvPr>
        </p:nvGraphicFramePr>
        <p:xfrm>
          <a:off x="906340" y="1579683"/>
          <a:ext cx="17592675" cy="1173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Hárok" r:id="rId3" imgW="9153370" imgH="6105474" progId="Excel.Sheet.12">
                  <p:embed/>
                </p:oleObj>
              </mc:Choice>
              <mc:Fallback>
                <p:oleObj name="Hárok" r:id="rId3" imgW="9153370" imgH="6105474" progId="Excel.Sheet.12">
                  <p:embed/>
                  <p:pic>
                    <p:nvPicPr>
                      <p:cNvPr id="49" name="Objekt 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6340" y="1579683"/>
                        <a:ext cx="17592675" cy="11734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2192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Vlastné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E62F7D"/>
      </a:accent1>
      <a:accent2>
        <a:srgbClr val="BF286B"/>
      </a:accent2>
      <a:accent3>
        <a:srgbClr val="7E2193"/>
      </a:accent3>
      <a:accent4>
        <a:srgbClr val="AA2DC8"/>
      </a:accent4>
      <a:accent5>
        <a:srgbClr val="D839FF"/>
      </a:accent5>
      <a:accent6>
        <a:srgbClr val="841B4A"/>
      </a:accent6>
      <a:hlink>
        <a:srgbClr val="211F6E"/>
      </a:hlink>
      <a:folHlink>
        <a:srgbClr val="14283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3235</Words>
  <Application>Microsoft Office PowerPoint</Application>
  <PresentationFormat>Vlastná</PresentationFormat>
  <Paragraphs>532</Paragraphs>
  <Slides>37</Slides>
  <Notes>4</Notes>
  <HiddenSlides>0</HiddenSlides>
  <MMClips>0</MMClips>
  <ScaleCrop>false</ScaleCrop>
  <HeadingPairs>
    <vt:vector size="8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37</vt:i4>
      </vt:variant>
    </vt:vector>
  </HeadingPairs>
  <TitlesOfParts>
    <vt:vector size="50" baseType="lpstr">
      <vt:lpstr>Arial</vt:lpstr>
      <vt:lpstr>Calibri</vt:lpstr>
      <vt:lpstr>Courier New</vt:lpstr>
      <vt:lpstr>Gill Sans</vt:lpstr>
      <vt:lpstr>League Spartan</vt:lpstr>
      <vt:lpstr>Open Sans</vt:lpstr>
      <vt:lpstr>Open Sans Light</vt:lpstr>
      <vt:lpstr>Open Sans Regular</vt:lpstr>
      <vt:lpstr>Verdana</vt:lpstr>
      <vt:lpstr>Wingdings</vt:lpstr>
      <vt:lpstr>Default Theme</vt:lpstr>
      <vt:lpstr>Office Theme</vt:lpstr>
      <vt:lpstr>Hárok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Definovanie rozsahu a štruktúry referenčných  údajov z hľadiska METAIS </vt:lpstr>
      <vt:lpstr>Prezentácia programu PowerPoint</vt:lpstr>
      <vt:lpstr>Definovanie rozsahu a štruktúry referenčných  údajov z hľadiska METAIS </vt:lpstr>
      <vt:lpstr>Návrh na vyhlásenie referenčných údajov v METAIS</vt:lpstr>
      <vt:lpstr>Vytvorenie a registrácia jednotných referencovateľných identifikátorov k referenčným údajom v METAIS </vt:lpstr>
      <vt:lpstr>Vytvorenie a registrácia jednotných referencovateľných identifikátorov k referenčným údajom v METAIS</vt:lpstr>
      <vt:lpstr>Prezentácia programu PowerPoint</vt:lpstr>
      <vt:lpstr>Vytvorenie a registrácia jednotných referencovateľných identifikátorov k referenčným údajom v METAIS</vt:lpstr>
      <vt:lpstr>Návrh na vyhlásenie jednotných referencovateľných identifikátorov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Martin Pechovský</dc:creator>
  <cp:lastModifiedBy>Jozef Antoš</cp:lastModifiedBy>
  <cp:revision>110</cp:revision>
  <dcterms:created xsi:type="dcterms:W3CDTF">2019-02-14T08:36:35Z</dcterms:created>
  <dcterms:modified xsi:type="dcterms:W3CDTF">2020-10-20T06:50:32Z</dcterms:modified>
</cp:coreProperties>
</file>