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3" r:id="rId2"/>
    <p:sldId id="294" r:id="rId3"/>
    <p:sldId id="295" r:id="rId4"/>
    <p:sldId id="296" r:id="rId5"/>
    <p:sldId id="298" r:id="rId6"/>
    <p:sldId id="299" r:id="rId7"/>
    <p:sldId id="297" r:id="rId8"/>
    <p:sldId id="30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43" autoAdjust="0"/>
  </p:normalViewPr>
  <p:slideViewPr>
    <p:cSldViewPr snapToGrid="0" snapToObjects="1">
      <p:cViewPr varScale="1">
        <p:scale>
          <a:sx n="84" d="100"/>
          <a:sy n="84" d="100"/>
        </p:scale>
        <p:origin x="96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18. 11. 2019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18. 11. 2019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3888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4453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2679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9648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6243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7578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E1B2B711-4D28-8040-BA88-55C37CBFA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9017" y="6315027"/>
            <a:ext cx="1364641" cy="2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9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556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is.vicepremier.gov.sk/refregisters/list?page=1&amp;count=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362497" y="1177987"/>
            <a:ext cx="5351145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751"/>
              </a:lnSpc>
            </a:pPr>
            <a:r>
              <a:rPr lang="sk-SK" sz="4000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Referenčné </a:t>
            </a:r>
            <a:r>
              <a:rPr lang="sk-SK" sz="4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údaje</a:t>
            </a:r>
          </a:p>
          <a:p>
            <a:pPr algn="ctr">
              <a:lnSpc>
                <a:spcPts val="3751"/>
              </a:lnSpc>
            </a:pPr>
            <a:r>
              <a:rPr lang="sk-SK" sz="2476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Predstavenie a skúsenosti z </a:t>
            </a:r>
            <a:r>
              <a:rPr lang="sk-SK" sz="2476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praxe</a:t>
            </a:r>
          </a:p>
          <a:p>
            <a:pPr algn="ctr">
              <a:lnSpc>
                <a:spcPts val="3751"/>
              </a:lnSpc>
            </a:pPr>
            <a:endParaRPr lang="sk-SK" sz="2476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  <a:p>
            <a:pPr algn="ctr">
              <a:lnSpc>
                <a:spcPts val="3751"/>
              </a:lnSpc>
            </a:pPr>
            <a:endParaRPr lang="sk-SK" sz="2476" b="1" dirty="0" smtClean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  <a:p>
            <a:pPr algn="ctr">
              <a:lnSpc>
                <a:spcPts val="3751"/>
              </a:lnSpc>
            </a:pPr>
            <a:endParaRPr lang="sk-SK" sz="2476" b="1" dirty="0" smtClean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  <a:p>
            <a:pPr algn="ctr">
              <a:lnSpc>
                <a:spcPts val="3751"/>
              </a:lnSpc>
            </a:pPr>
            <a:endParaRPr lang="sk-SK" sz="2476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  <a:p>
            <a:pPr algn="ctr">
              <a:lnSpc>
                <a:spcPts val="3751"/>
              </a:lnSpc>
            </a:pPr>
            <a:endParaRPr lang="sk-SK" sz="2476" b="1" dirty="0" smtClean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  <a:p>
            <a:pPr algn="ctr">
              <a:lnSpc>
                <a:spcPts val="3751"/>
              </a:lnSpc>
            </a:pPr>
            <a:endParaRPr lang="sk-SK" sz="2000" b="1" dirty="0" smtClean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  <a:p>
            <a:pPr algn="ctr">
              <a:lnSpc>
                <a:spcPts val="3751"/>
              </a:lnSpc>
            </a:pPr>
            <a:r>
              <a:rPr lang="sk-SK" sz="20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Andrej Hajdúch</a:t>
            </a:r>
            <a:endParaRPr lang="en-US" sz="20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3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-5633"/>
            <a:ext cx="9144000" cy="9447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Regular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1467248" y="220094"/>
            <a:ext cx="5950668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751"/>
              </a:lnSpc>
            </a:pPr>
            <a:r>
              <a:rPr lang="sk-SK" sz="2476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Referenčné </a:t>
            </a:r>
            <a:r>
              <a:rPr lang="sk-SK" sz="2476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údaje a základné číselníky</a:t>
            </a:r>
            <a:endParaRPr lang="en-US" sz="2476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5" name="TextBox 46"/>
          <p:cNvSpPr txBox="1"/>
          <p:nvPr/>
        </p:nvSpPr>
        <p:spPr>
          <a:xfrm>
            <a:off x="296276" y="1026310"/>
            <a:ext cx="195802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k-SK" sz="12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Motivácia</a:t>
            </a:r>
            <a:endParaRPr lang="en-US" sz="12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307706" y="1318596"/>
            <a:ext cx="8721994" cy="1338105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96" indent="-171496" algn="l">
              <a:buFont typeface="Arial" panose="020B0604020202020204" pitchFamily="34" charset="0"/>
              <a:buChar char="•"/>
            </a:pPr>
            <a:r>
              <a:rPr lang="sk-SK" sz="1200" dirty="0"/>
              <a:t>Jednoznačné poskytovanie a využívanie údajov z pohľadu </a:t>
            </a:r>
            <a:r>
              <a:rPr lang="sk-SK" sz="1200" dirty="0" smtClean="0"/>
              <a:t>právnej záväznosti</a:t>
            </a:r>
            <a:endParaRPr lang="sk-SK" sz="1200" dirty="0"/>
          </a:p>
          <a:p>
            <a:pPr marL="171496" indent="-171496" algn="l">
              <a:buFont typeface="Arial" panose="020B0604020202020204" pitchFamily="34" charset="0"/>
              <a:buChar char="•"/>
            </a:pPr>
            <a:r>
              <a:rPr lang="sk-SK" sz="1200" dirty="0"/>
              <a:t>Použitie pre výkon verejnej moci elektronicky na základe domnienky ich správnosti - správnosť a aktuálnosť údajov</a:t>
            </a:r>
          </a:p>
          <a:p>
            <a:pPr marL="171496" indent="-171496" algn="l">
              <a:buFont typeface="Arial" panose="020B0604020202020204" pitchFamily="34" charset="0"/>
              <a:buChar char="•"/>
            </a:pPr>
            <a:r>
              <a:rPr lang="sk-SK" sz="1200" dirty="0"/>
              <a:t>Podpora princípu „jedenkrát a dosť“</a:t>
            </a:r>
          </a:p>
          <a:p>
            <a:pPr algn="l"/>
            <a:r>
              <a:rPr lang="sk-SK" sz="1200" dirty="0" smtClean="0"/>
              <a:t>     zníženie </a:t>
            </a:r>
            <a:r>
              <a:rPr lang="sk-SK" sz="1200" dirty="0"/>
              <a:t>záťaže občanov a podnikateľov požadovaním údajov, ktoré už verejná správa má a skvalitnenie súvisiacich služieb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200" dirty="0"/>
              <a:t>Sprehľadnenie a zefektívnenie údajových tokov v rámci verejnej správy 	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3416" y="2792300"/>
            <a:ext cx="2675524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k-SK" sz="1200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Legislatívne vymedzenie</a:t>
            </a:r>
            <a:endParaRPr lang="en-US" sz="1200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273416" y="3035902"/>
            <a:ext cx="8424814" cy="3664896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96" indent="-171496" algn="l">
              <a:buFont typeface="Arial" panose="020B0604020202020204" pitchFamily="34" charset="0"/>
              <a:buChar char="•"/>
            </a:pPr>
            <a:r>
              <a:rPr lang="sk-SK" sz="1200" u="sng" dirty="0"/>
              <a:t>Referenčný údaj</a:t>
            </a:r>
          </a:p>
          <a:p>
            <a:pPr algn="l"/>
            <a:r>
              <a:rPr lang="sk-SK" sz="1200" dirty="0" smtClean="0"/>
              <a:t>     je </a:t>
            </a:r>
            <a:r>
              <a:rPr lang="sk-SK" sz="1200" dirty="0"/>
              <a:t>údaj objektu evidencie, ktorý je uvedený v zozname referenčných údajov (§ 49, ods.1, d)</a:t>
            </a:r>
          </a:p>
          <a:p>
            <a:pPr marL="171496" indent="-171496" algn="l">
              <a:buFont typeface="Arial" panose="020B0604020202020204" pitchFamily="34" charset="0"/>
              <a:buChar char="•"/>
            </a:pPr>
            <a:r>
              <a:rPr lang="sk-SK" sz="1200" u="sng" dirty="0"/>
              <a:t>Referenčný register</a:t>
            </a:r>
          </a:p>
          <a:p>
            <a:pPr algn="l"/>
            <a:r>
              <a:rPr lang="sk-SK" sz="1200" dirty="0" smtClean="0"/>
              <a:t>     je </a:t>
            </a:r>
            <a:r>
              <a:rPr lang="sk-SK" sz="1200" dirty="0"/>
              <a:t>register, ktorý je uvedený v zozname referenčných </a:t>
            </a:r>
            <a:r>
              <a:rPr lang="sk-SK" sz="1200" dirty="0" smtClean="0"/>
              <a:t>údajov – ku každému údaju sa viaže register (IS) (§ </a:t>
            </a:r>
            <a:r>
              <a:rPr lang="sk-SK" sz="1200" dirty="0"/>
              <a:t>51, ods.1)</a:t>
            </a:r>
          </a:p>
          <a:p>
            <a:pPr marL="171496" indent="-171496" algn="l">
              <a:buFont typeface="Arial" panose="020B0604020202020204" pitchFamily="34" charset="0"/>
              <a:buChar char="•"/>
            </a:pPr>
            <a:r>
              <a:rPr lang="sk-SK" sz="1200" u="sng" dirty="0"/>
              <a:t>Zoznam referenčných údajov</a:t>
            </a:r>
            <a:r>
              <a:rPr lang="sk-SK" sz="1200" dirty="0"/>
              <a:t> (§ 51, ods.2)</a:t>
            </a:r>
          </a:p>
          <a:p>
            <a:pPr algn="l"/>
            <a:r>
              <a:rPr lang="sk-SK" sz="1200" dirty="0" smtClean="0"/>
              <a:t>     vedie </a:t>
            </a:r>
            <a:r>
              <a:rPr lang="sk-SK" sz="1200" dirty="0"/>
              <a:t>úrad podpredsedu vlády a tento zoznam obsahuje ku každému referenčnému registru:</a:t>
            </a:r>
          </a:p>
          <a:p>
            <a:pPr marL="579468" lvl="2" indent="-171496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tx2"/>
                </a:solidFill>
                <a:latin typeface="Open Sans Light"/>
                <a:cs typeface="Open Sans Light"/>
              </a:rPr>
              <a:t>názov referenčného registra,</a:t>
            </a:r>
          </a:p>
          <a:p>
            <a:pPr marL="579468" lvl="2" indent="-171496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tx2"/>
                </a:solidFill>
                <a:latin typeface="Open Sans Light"/>
                <a:cs typeface="Open Sans Light"/>
              </a:rPr>
              <a:t>správcu referenčného registra a registrátora referenčného registra,</a:t>
            </a:r>
          </a:p>
          <a:p>
            <a:pPr marL="579468" lvl="2" indent="-171496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tx2"/>
                </a:solidFill>
                <a:latin typeface="Open Sans Light"/>
                <a:cs typeface="Open Sans Light"/>
              </a:rPr>
              <a:t>označenie referenčných údajov z tohto referenčného registra,</a:t>
            </a:r>
          </a:p>
          <a:p>
            <a:pPr marL="579468" lvl="2" indent="-171496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tx2"/>
                </a:solidFill>
                <a:latin typeface="Open Sans Light"/>
                <a:cs typeface="Open Sans Light"/>
              </a:rPr>
              <a:t>údaj o tom, ktoré referenčné údaje sú získavané zo zdrojových registrov,</a:t>
            </a:r>
          </a:p>
          <a:p>
            <a:pPr marL="579468" lvl="2" indent="-171496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solidFill>
                  <a:schemeClr val="tx2"/>
                </a:solidFill>
                <a:latin typeface="Open Sans Light"/>
                <a:cs typeface="Open Sans Light"/>
              </a:rPr>
              <a:t>oprávnenie správcu referenčného registra na udeľovanie prístupu k referenčným registrom</a:t>
            </a:r>
            <a:r>
              <a:rPr lang="sk-SK" sz="1200" dirty="0" smtClean="0">
                <a:solidFill>
                  <a:schemeClr val="tx2"/>
                </a:solidFill>
                <a:latin typeface="Open Sans Light"/>
                <a:cs typeface="Open Sans Light"/>
              </a:rPr>
              <a:t>.</a:t>
            </a:r>
            <a:endParaRPr lang="sk-SK" sz="1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marL="171450" lvl="1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u="sng" dirty="0" smtClean="0">
                <a:solidFill>
                  <a:schemeClr val="tx2"/>
                </a:solidFill>
                <a:latin typeface="Open Sans Light"/>
                <a:cs typeface="Open Sans Light"/>
              </a:rPr>
              <a:t>Základný </a:t>
            </a:r>
            <a:r>
              <a:rPr lang="sk-SK" sz="1200" u="sng" dirty="0" smtClean="0">
                <a:solidFill>
                  <a:schemeClr val="tx2"/>
                </a:solidFill>
                <a:latin typeface="Open Sans Light"/>
                <a:cs typeface="Open Sans Light"/>
              </a:rPr>
              <a:t>číselník</a:t>
            </a:r>
          </a:p>
          <a:p>
            <a:pPr marL="0" lvl="1" algn="l">
              <a:lnSpc>
                <a:spcPct val="120000"/>
              </a:lnSpc>
            </a:pPr>
            <a:r>
              <a:rPr lang="sk-SK" sz="1200" dirty="0">
                <a:solidFill>
                  <a:schemeClr val="tx2"/>
                </a:solidFill>
                <a:latin typeface="Open Sans Light"/>
                <a:cs typeface="Open Sans Light"/>
              </a:rPr>
              <a:t> </a:t>
            </a:r>
            <a:r>
              <a:rPr lang="sk-SK" sz="1200" dirty="0" smtClean="0">
                <a:solidFill>
                  <a:schemeClr val="tx2"/>
                </a:solidFill>
                <a:latin typeface="Open Sans Light"/>
                <a:cs typeface="Open Sans Light"/>
              </a:rPr>
              <a:t>   </a:t>
            </a:r>
            <a:r>
              <a:rPr lang="sk-SK" sz="1200" dirty="0" smtClean="0">
                <a:solidFill>
                  <a:schemeClr val="tx2"/>
                </a:solidFill>
                <a:latin typeface="Open Sans Light"/>
                <a:cs typeface="Open Sans Light"/>
              </a:rPr>
              <a:t>OVM sú podľa §12 Zákona 95/2019 o IT VS povinné v informačnej činnosti používať základné číselníky</a:t>
            </a:r>
            <a:endParaRPr lang="sk-SK" sz="1200" dirty="0" smtClean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marL="407972" lvl="2" algn="l">
              <a:lnSpc>
                <a:spcPct val="120000"/>
              </a:lnSpc>
            </a:pPr>
            <a:endParaRPr lang="sk-SK" sz="1200" dirty="0" smtClean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190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781751" y="2511728"/>
            <a:ext cx="1154483" cy="48474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sk-SK" sz="1275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Stotožnenie </a:t>
            </a:r>
          </a:p>
          <a:p>
            <a:pPr algn="ctr"/>
            <a:r>
              <a:rPr lang="sk-SK" sz="1275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údajov</a:t>
            </a:r>
            <a:endParaRPr lang="en-US" sz="1275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634597"/>
              </p:ext>
            </p:extLst>
          </p:nvPr>
        </p:nvGraphicFramePr>
        <p:xfrm>
          <a:off x="192114" y="707237"/>
          <a:ext cx="7023045" cy="4525952"/>
        </p:xfrm>
        <a:graphic>
          <a:graphicData uri="http://schemas.openxmlformats.org/drawingml/2006/table">
            <a:tbl>
              <a:tblPr/>
              <a:tblGrid>
                <a:gridCol w="468203">
                  <a:extLst>
                    <a:ext uri="{9D8B030D-6E8A-4147-A177-3AD203B41FA5}">
                      <a16:colId xmlns:a16="http://schemas.microsoft.com/office/drawing/2014/main" val="1307265234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2187838212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1311689846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631773459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4156964835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375472418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3871709805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689911303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3561107437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3765627265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852135446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749513929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3819247739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1254141090"/>
                    </a:ext>
                  </a:extLst>
                </a:gridCol>
                <a:gridCol w="468203">
                  <a:extLst>
                    <a:ext uri="{9D8B030D-6E8A-4147-A177-3AD203B41FA5}">
                      <a16:colId xmlns:a16="http://schemas.microsoft.com/office/drawing/2014/main" val="855544865"/>
                    </a:ext>
                  </a:extLst>
                </a:gridCol>
              </a:tblGrid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79816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33530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101175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2900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775612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009802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70065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59996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30508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40599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37086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59395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79052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10080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211843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269502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989437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831864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77266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94533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99605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36303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19880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381984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098184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3986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07886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543542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64389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703222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896286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86387"/>
                  </a:ext>
                </a:extLst>
              </a:tr>
            </a:tbl>
          </a:graphicData>
        </a:graphic>
      </p:graphicFrame>
      <p:sp>
        <p:nvSpPr>
          <p:cNvPr id="41" name="BlokTextu 1"/>
          <p:cNvSpPr txBox="1"/>
          <p:nvPr/>
        </p:nvSpPr>
        <p:spPr>
          <a:xfrm>
            <a:off x="2482850" y="902495"/>
            <a:ext cx="1708150" cy="15367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="1" i="0"/>
              <a:t>Register právnických osôb</a:t>
            </a:r>
          </a:p>
          <a:p>
            <a:r>
              <a:rPr lang="sk-SK" sz="9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IČO Právnickej osoby</a:t>
            </a:r>
            <a:endParaRPr lang="sk-SK" sz="900">
              <a:solidFill>
                <a:srgbClr val="FF0000"/>
              </a:solidFill>
              <a:effectLst/>
            </a:endParaRPr>
          </a:p>
          <a:p>
            <a:r>
              <a:rPr lang="sk-SK" sz="9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Názov spoločnosti</a:t>
            </a:r>
            <a:endParaRPr lang="sk-SK" sz="900">
              <a:effectLst/>
            </a:endParaRPr>
          </a:p>
          <a:p>
            <a:r>
              <a:rPr lang="sk-SK" sz="9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Adresa sídla</a:t>
            </a:r>
            <a:endParaRPr lang="sk-SK" sz="900">
              <a:effectLst/>
            </a:endParaRPr>
          </a:p>
          <a:p>
            <a:r>
              <a:rPr lang="sk-SK" sz="9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Štatutárny</a:t>
            </a:r>
            <a:r>
              <a:rPr lang="sk-SK" sz="9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orgán</a:t>
            </a:r>
            <a:endParaRPr lang="sk-SK" sz="900">
              <a:effectLst/>
            </a:endParaRPr>
          </a:p>
          <a:p>
            <a:r>
              <a:rPr lang="sk-SK" sz="9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Členovia štatutárneho org.</a:t>
            </a:r>
            <a:endParaRPr lang="sk-SK" sz="900">
              <a:effectLst/>
            </a:endParaRPr>
          </a:p>
          <a:p>
            <a:r>
              <a:rPr lang="sk-SK" sz="9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konateľ, ....</a:t>
            </a:r>
            <a:endParaRPr lang="sk-SK" sz="900">
              <a:effectLst/>
            </a:endParaRPr>
          </a:p>
          <a:p>
            <a:r>
              <a:rPr lang="sk-SK" sz="9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Dátum vzniku</a:t>
            </a:r>
            <a:endParaRPr lang="sk-SK" sz="900">
              <a:effectLst/>
            </a:endParaRPr>
          </a:p>
          <a:p>
            <a:r>
              <a:rPr lang="sk-SK" sz="9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Podiely </a:t>
            </a:r>
          </a:p>
          <a:p>
            <a:r>
              <a:rPr lang="sk-SK" sz="9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.....</a:t>
            </a:r>
            <a:endParaRPr lang="sk-SK" sz="900">
              <a:effectLst/>
            </a:endParaRPr>
          </a:p>
        </p:txBody>
      </p:sp>
      <p:sp>
        <p:nvSpPr>
          <p:cNvPr id="44" name="BlokTextu 2"/>
          <p:cNvSpPr txBox="1"/>
          <p:nvPr/>
        </p:nvSpPr>
        <p:spPr>
          <a:xfrm>
            <a:off x="2501900" y="2509045"/>
            <a:ext cx="1708150" cy="12573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="1"/>
              <a:t>Register fyzických osôb</a:t>
            </a:r>
          </a:p>
          <a:p>
            <a:r>
              <a:rPr lang="sk-SK" sz="900">
                <a:solidFill>
                  <a:srgbClr val="FF0000"/>
                </a:solidFill>
              </a:rPr>
              <a:t>Rodné</a:t>
            </a:r>
            <a:r>
              <a:rPr lang="sk-SK" sz="900" baseline="0">
                <a:solidFill>
                  <a:srgbClr val="FF0000"/>
                </a:solidFill>
              </a:rPr>
              <a:t> číslo (IFO)</a:t>
            </a:r>
          </a:p>
          <a:p>
            <a:r>
              <a:rPr lang="sk-SK" sz="900" baseline="0"/>
              <a:t>Meno</a:t>
            </a:r>
          </a:p>
          <a:p>
            <a:r>
              <a:rPr lang="sk-SK" sz="900" baseline="0"/>
              <a:t>Priezvisko</a:t>
            </a:r>
          </a:p>
          <a:p>
            <a:r>
              <a:rPr lang="sk-SK" sz="900" baseline="0"/>
              <a:t>Titul</a:t>
            </a:r>
          </a:p>
          <a:p>
            <a:r>
              <a:rPr lang="sk-SK" sz="900" baseline="0"/>
              <a:t>Adresa trvalého bydliska</a:t>
            </a:r>
          </a:p>
          <a:p>
            <a:r>
              <a:rPr lang="sk-SK" sz="900" baseline="0"/>
              <a:t>Adresa prechodného bydliska</a:t>
            </a:r>
          </a:p>
          <a:p>
            <a:r>
              <a:rPr lang="sk-SK" sz="900" baseline="0"/>
              <a:t>........</a:t>
            </a:r>
          </a:p>
          <a:p>
            <a:endParaRPr lang="sk-SK" sz="900"/>
          </a:p>
        </p:txBody>
      </p:sp>
      <p:sp>
        <p:nvSpPr>
          <p:cNvPr id="45" name="BlokTextu 3"/>
          <p:cNvSpPr txBox="1"/>
          <p:nvPr/>
        </p:nvSpPr>
        <p:spPr>
          <a:xfrm>
            <a:off x="2508250" y="3861595"/>
            <a:ext cx="1708150" cy="15367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="1"/>
              <a:t>Register adries</a:t>
            </a:r>
          </a:p>
          <a:p>
            <a:r>
              <a:rPr lang="sk-SK" sz="900">
                <a:solidFill>
                  <a:srgbClr val="FF0000"/>
                </a:solidFill>
              </a:rPr>
              <a:t>ID adresy</a:t>
            </a:r>
          </a:p>
          <a:p>
            <a:r>
              <a:rPr lang="sk-SK" sz="900"/>
              <a:t>Kraj</a:t>
            </a:r>
          </a:p>
          <a:p>
            <a:r>
              <a:rPr lang="sk-SK" sz="900"/>
              <a:t>Okres</a:t>
            </a:r>
          </a:p>
          <a:p>
            <a:r>
              <a:rPr lang="sk-SK" sz="900"/>
              <a:t>Obec</a:t>
            </a:r>
          </a:p>
          <a:p>
            <a:r>
              <a:rPr lang="sk-SK" sz="900"/>
              <a:t>Časť obce</a:t>
            </a:r>
          </a:p>
          <a:p>
            <a:r>
              <a:rPr lang="sk-SK" sz="900"/>
              <a:t>Súpisné a Orientačné</a:t>
            </a:r>
            <a:r>
              <a:rPr lang="sk-SK" sz="900" baseline="0"/>
              <a:t> číslo</a:t>
            </a:r>
          </a:p>
          <a:p>
            <a:r>
              <a:rPr lang="sk-SK" sz="900" baseline="0"/>
              <a:t>PSČ</a:t>
            </a:r>
          </a:p>
          <a:p>
            <a:r>
              <a:rPr lang="sk-SK" sz="900" baseline="0"/>
              <a:t>Adresný bod</a:t>
            </a:r>
          </a:p>
          <a:p>
            <a:r>
              <a:rPr lang="sk-SK" sz="900" baseline="0"/>
              <a:t>Údaje o budove</a:t>
            </a:r>
            <a:endParaRPr lang="sk-SK" sz="900"/>
          </a:p>
          <a:p>
            <a:endParaRPr lang="sk-SK" sz="900"/>
          </a:p>
        </p:txBody>
      </p:sp>
      <p:sp>
        <p:nvSpPr>
          <p:cNvPr id="46" name="BlokTextu 4"/>
          <p:cNvSpPr txBox="1"/>
          <p:nvPr/>
        </p:nvSpPr>
        <p:spPr>
          <a:xfrm>
            <a:off x="4508500" y="1369220"/>
            <a:ext cx="1708150" cy="15303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="1"/>
              <a:t>Obchodný register SR</a:t>
            </a:r>
          </a:p>
          <a:p>
            <a:r>
              <a:rPr lang="sk-SK" sz="900"/>
              <a:t>IČO</a:t>
            </a:r>
          </a:p>
          <a:p>
            <a:r>
              <a:rPr lang="sk-SK" sz="900"/>
              <a:t>Názov spoločnosti</a:t>
            </a:r>
          </a:p>
          <a:p>
            <a:r>
              <a:rPr lang="sk-SK" sz="900"/>
              <a:t>Adresa sídla</a:t>
            </a:r>
          </a:p>
          <a:p>
            <a:r>
              <a:rPr lang="sk-SK" sz="900"/>
              <a:t>Štatutárny</a:t>
            </a:r>
            <a:r>
              <a:rPr lang="sk-SK" sz="900" baseline="0"/>
              <a:t> orgán</a:t>
            </a:r>
          </a:p>
          <a:p>
            <a:r>
              <a:rPr lang="sk-SK" sz="900" baseline="0"/>
              <a:t>Členovia štatutárneho org.</a:t>
            </a:r>
          </a:p>
          <a:p>
            <a:r>
              <a:rPr lang="sk-SK" sz="900" baseline="0"/>
              <a:t>- konateľ, ....</a:t>
            </a:r>
          </a:p>
          <a:p>
            <a:r>
              <a:rPr lang="sk-SK" sz="900" baseline="0"/>
              <a:t>Dátum vzniku</a:t>
            </a:r>
          </a:p>
          <a:p>
            <a:r>
              <a:rPr lang="sk-SK" sz="900" baseline="0"/>
              <a:t>Podiely </a:t>
            </a:r>
          </a:p>
          <a:p>
            <a:r>
              <a:rPr lang="sk-SK" sz="900" baseline="0"/>
              <a:t>......</a:t>
            </a:r>
          </a:p>
          <a:p>
            <a:endParaRPr lang="sk-SK" sz="900"/>
          </a:p>
        </p:txBody>
      </p:sp>
      <p:sp>
        <p:nvSpPr>
          <p:cNvPr id="47" name="Ovál 46"/>
          <p:cNvSpPr/>
          <p:nvPr/>
        </p:nvSpPr>
        <p:spPr>
          <a:xfrm>
            <a:off x="7704137" y="2332832"/>
            <a:ext cx="203200" cy="15875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100"/>
          </a:p>
        </p:txBody>
      </p:sp>
      <p:cxnSp>
        <p:nvCxnSpPr>
          <p:cNvPr id="48" name="Rovná spojnica 47"/>
          <p:cNvCxnSpPr/>
          <p:nvPr/>
        </p:nvCxnSpPr>
        <p:spPr>
          <a:xfrm>
            <a:off x="7805737" y="2489995"/>
            <a:ext cx="0" cy="146050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9" name="Rovná spojnica 48"/>
          <p:cNvCxnSpPr/>
          <p:nvPr/>
        </p:nvCxnSpPr>
        <p:spPr>
          <a:xfrm flipH="1">
            <a:off x="7704137" y="2634457"/>
            <a:ext cx="95250" cy="165100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50" name="Rovná spojnica 49"/>
          <p:cNvCxnSpPr/>
          <p:nvPr/>
        </p:nvCxnSpPr>
        <p:spPr>
          <a:xfrm>
            <a:off x="7805737" y="2634457"/>
            <a:ext cx="76200" cy="158750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51" name="Rovná spojnica 50"/>
          <p:cNvCxnSpPr/>
          <p:nvPr/>
        </p:nvCxnSpPr>
        <p:spPr>
          <a:xfrm>
            <a:off x="7697787" y="2570957"/>
            <a:ext cx="228600" cy="0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52" name="BlokTextu 15"/>
          <p:cNvSpPr txBox="1"/>
          <p:nvPr/>
        </p:nvSpPr>
        <p:spPr>
          <a:xfrm>
            <a:off x="5819775" y="1942307"/>
            <a:ext cx="1333500" cy="14414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900" b="1"/>
              <a:t>Zápis</a:t>
            </a:r>
            <a:r>
              <a:rPr lang="sk-SK" sz="900" b="1" baseline="0"/>
              <a:t> subjektu do OR SR</a:t>
            </a:r>
          </a:p>
          <a:p>
            <a:r>
              <a:rPr lang="sk-SK" sz="900" baseline="0"/>
              <a:t>IČO</a:t>
            </a:r>
          </a:p>
          <a:p>
            <a:r>
              <a:rPr lang="sk-SK" sz="900" baseline="0"/>
              <a:t>Názov spoločnosti</a:t>
            </a:r>
            <a:br>
              <a:rPr lang="sk-SK" sz="900" baseline="0"/>
            </a:br>
            <a:r>
              <a:rPr lang="sk-SK" sz="900" baseline="0"/>
              <a:t>Meno konateľa</a:t>
            </a:r>
          </a:p>
          <a:p>
            <a:r>
              <a:rPr lang="sk-SK" sz="900" baseline="0"/>
              <a:t>Adresa konateľa</a:t>
            </a:r>
          </a:p>
          <a:p>
            <a:r>
              <a:rPr lang="sk-SK" sz="900" i="1"/>
              <a:t>-</a:t>
            </a:r>
            <a:r>
              <a:rPr lang="sk-SK" sz="900" i="1" baseline="0"/>
              <a:t> kraj</a:t>
            </a:r>
          </a:p>
          <a:p>
            <a:r>
              <a:rPr lang="sk-SK" sz="900" i="1" baseline="0"/>
              <a:t>- okres</a:t>
            </a:r>
          </a:p>
          <a:p>
            <a:r>
              <a:rPr lang="sk-SK" sz="900" i="1" baseline="0"/>
              <a:t>- obec</a:t>
            </a:r>
          </a:p>
          <a:p>
            <a:r>
              <a:rPr lang="sk-SK" sz="900" i="1" baseline="0"/>
              <a:t>- súpisné a orient. číslo</a:t>
            </a:r>
          </a:p>
          <a:p>
            <a:r>
              <a:rPr lang="sk-SK" sz="900" baseline="0"/>
              <a:t>...........</a:t>
            </a:r>
            <a:endParaRPr lang="sk-SK" sz="900"/>
          </a:p>
        </p:txBody>
      </p:sp>
      <p:sp>
        <p:nvSpPr>
          <p:cNvPr id="53" name="BlokTextu 16"/>
          <p:cNvSpPr txBox="1"/>
          <p:nvPr/>
        </p:nvSpPr>
        <p:spPr>
          <a:xfrm>
            <a:off x="439737" y="902495"/>
            <a:ext cx="1746250" cy="20066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="1"/>
              <a:t>Nedoplatky Sociálna poisťovňa</a:t>
            </a:r>
          </a:p>
          <a:p>
            <a:endParaRPr lang="sk-SK" sz="900"/>
          </a:p>
          <a:p>
            <a:r>
              <a:rPr lang="sk-SK" sz="900"/>
              <a:t>Subjekt evidencie</a:t>
            </a:r>
          </a:p>
          <a:p>
            <a:r>
              <a:rPr lang="sk-SK" sz="900"/>
              <a:t>- ID, Názov, Adresa,</a:t>
            </a:r>
            <a:r>
              <a:rPr lang="sk-SK" sz="900" baseline="0"/>
              <a:t> ....</a:t>
            </a:r>
          </a:p>
          <a:p>
            <a:endParaRPr lang="sk-SK" sz="900" baseline="0"/>
          </a:p>
          <a:p>
            <a:r>
              <a:rPr lang="sk-SK" sz="900" baseline="0"/>
              <a:t>Objekt evidencie</a:t>
            </a:r>
          </a:p>
          <a:p>
            <a:r>
              <a:rPr lang="sk-SK" sz="900" baseline="0"/>
              <a:t>- splnené odvodové povinnosti?</a:t>
            </a:r>
          </a:p>
          <a:p>
            <a:r>
              <a:rPr lang="sk-SK" sz="900" baseline="0"/>
              <a:t>- evidovaný nedoplatok (áno/nie)</a:t>
            </a:r>
          </a:p>
          <a:p>
            <a:r>
              <a:rPr lang="sk-SK" sz="900" baseline="0"/>
              <a:t>- suma nedoplatku</a:t>
            </a:r>
          </a:p>
          <a:p>
            <a:r>
              <a:rPr lang="sk-SK" sz="900" baseline="0"/>
              <a:t>- dátum nedoplatku k:</a:t>
            </a:r>
          </a:p>
          <a:p>
            <a:r>
              <a:rPr lang="sk-SK" sz="900" baseline="0"/>
              <a:t>- .....</a:t>
            </a:r>
            <a:endParaRPr lang="sk-SK" sz="900"/>
          </a:p>
          <a:p>
            <a:endParaRPr lang="sk-SK" sz="1100"/>
          </a:p>
        </p:txBody>
      </p:sp>
      <p:cxnSp>
        <p:nvCxnSpPr>
          <p:cNvPr id="54" name="Rovná spojovacia šípka 53"/>
          <p:cNvCxnSpPr/>
          <p:nvPr/>
        </p:nvCxnSpPr>
        <p:spPr>
          <a:xfrm flipV="1">
            <a:off x="7226300" y="2634457"/>
            <a:ext cx="400050" cy="12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Zalomená spojnica 54"/>
          <p:cNvCxnSpPr/>
          <p:nvPr/>
        </p:nvCxnSpPr>
        <p:spPr>
          <a:xfrm rot="16200000" flipV="1">
            <a:off x="4678362" y="685007"/>
            <a:ext cx="203200" cy="11652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BlokTextu 21"/>
          <p:cNvSpPr txBox="1"/>
          <p:nvPr/>
        </p:nvSpPr>
        <p:spPr>
          <a:xfrm>
            <a:off x="4335462" y="940595"/>
            <a:ext cx="1714500" cy="2921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900">
                <a:solidFill>
                  <a:schemeClr val="accent6"/>
                </a:solidFill>
              </a:rPr>
              <a:t>zápis zdrojových údajov do RPO</a:t>
            </a:r>
          </a:p>
        </p:txBody>
      </p:sp>
      <p:sp>
        <p:nvSpPr>
          <p:cNvPr id="57" name="BlokTextu 22"/>
          <p:cNvSpPr txBox="1"/>
          <p:nvPr/>
        </p:nvSpPr>
        <p:spPr>
          <a:xfrm>
            <a:off x="7239000" y="1935957"/>
            <a:ext cx="1905000" cy="4191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900">
                <a:solidFill>
                  <a:schemeClr val="accent6"/>
                </a:solidFill>
              </a:rPr>
              <a:t>Identifikácia osoby a zápis údajov do OR SR</a:t>
            </a:r>
          </a:p>
        </p:txBody>
      </p:sp>
      <p:cxnSp>
        <p:nvCxnSpPr>
          <p:cNvPr id="58" name="Rovná spojovacia šípka 57"/>
          <p:cNvCxnSpPr/>
          <p:nvPr/>
        </p:nvCxnSpPr>
        <p:spPr>
          <a:xfrm flipV="1">
            <a:off x="4227512" y="2656682"/>
            <a:ext cx="1587500" cy="4984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BlokTextu 25"/>
          <p:cNvSpPr txBox="1"/>
          <p:nvPr/>
        </p:nvSpPr>
        <p:spPr>
          <a:xfrm rot="20538322">
            <a:off x="4157662" y="2880520"/>
            <a:ext cx="2038350" cy="2921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900">
                <a:solidFill>
                  <a:schemeClr val="accent6"/>
                </a:solidFill>
              </a:rPr>
              <a:t>stotožnenie údajov o fyz. osobách</a:t>
            </a:r>
          </a:p>
        </p:txBody>
      </p:sp>
      <p:cxnSp>
        <p:nvCxnSpPr>
          <p:cNvPr id="60" name="Rovná spojovacia šípka 59"/>
          <p:cNvCxnSpPr/>
          <p:nvPr/>
        </p:nvCxnSpPr>
        <p:spPr>
          <a:xfrm>
            <a:off x="6488112" y="3371057"/>
            <a:ext cx="254000" cy="3175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Zaoblený obdĺžnik 60"/>
          <p:cNvSpPr/>
          <p:nvPr/>
        </p:nvSpPr>
        <p:spPr>
          <a:xfrm>
            <a:off x="6780212" y="3653632"/>
            <a:ext cx="838200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900">
                <a:solidFill>
                  <a:schemeClr val="accent6"/>
                </a:solidFill>
              </a:rPr>
              <a:t>Základné číselníky</a:t>
            </a:r>
          </a:p>
        </p:txBody>
      </p:sp>
      <p:cxnSp>
        <p:nvCxnSpPr>
          <p:cNvPr id="62" name="Rovná spojovacia šípka 61"/>
          <p:cNvCxnSpPr/>
          <p:nvPr/>
        </p:nvCxnSpPr>
        <p:spPr>
          <a:xfrm flipV="1">
            <a:off x="4335462" y="3239295"/>
            <a:ext cx="1422400" cy="7524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BlokTextu 31"/>
          <p:cNvSpPr txBox="1"/>
          <p:nvPr/>
        </p:nvSpPr>
        <p:spPr>
          <a:xfrm rot="19945300">
            <a:off x="4271962" y="3550445"/>
            <a:ext cx="2038350" cy="2921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900">
                <a:solidFill>
                  <a:schemeClr val="accent6"/>
                </a:solidFill>
              </a:rPr>
              <a:t>stotožnenie údajov o adresách</a:t>
            </a:r>
          </a:p>
        </p:txBody>
      </p:sp>
      <p:sp>
        <p:nvSpPr>
          <p:cNvPr id="64" name="Zaoblený obdĺžnik 63"/>
          <p:cNvSpPr/>
          <p:nvPr/>
        </p:nvSpPr>
        <p:spPr>
          <a:xfrm>
            <a:off x="477837" y="1375570"/>
            <a:ext cx="1473200" cy="3746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100"/>
          </a:p>
        </p:txBody>
      </p:sp>
      <p:cxnSp>
        <p:nvCxnSpPr>
          <p:cNvPr id="65" name="Rovná spojovacia šípka 64"/>
          <p:cNvCxnSpPr/>
          <p:nvPr/>
        </p:nvCxnSpPr>
        <p:spPr>
          <a:xfrm>
            <a:off x="1960562" y="1526382"/>
            <a:ext cx="520700" cy="139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Rovná spojovacia šípka 65"/>
          <p:cNvCxnSpPr/>
          <p:nvPr/>
        </p:nvCxnSpPr>
        <p:spPr>
          <a:xfrm>
            <a:off x="1973262" y="1558132"/>
            <a:ext cx="552450" cy="1473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Zalomená spojnica 66"/>
          <p:cNvCxnSpPr/>
          <p:nvPr/>
        </p:nvCxnSpPr>
        <p:spPr>
          <a:xfrm rot="10800000" flipH="1" flipV="1">
            <a:off x="2501900" y="3320257"/>
            <a:ext cx="6350" cy="1504950"/>
          </a:xfrm>
          <a:prstGeom prst="bentConnector3">
            <a:avLst>
              <a:gd name="adj1" fmla="val -3600000"/>
            </a:avLst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8" name="BlokTextu 45"/>
          <p:cNvSpPr txBox="1"/>
          <p:nvPr/>
        </p:nvSpPr>
        <p:spPr>
          <a:xfrm rot="16200000">
            <a:off x="1190625" y="3823495"/>
            <a:ext cx="2038350" cy="2921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900">
                <a:solidFill>
                  <a:schemeClr val="accent6"/>
                </a:solidFill>
              </a:rPr>
              <a:t>refer</a:t>
            </a:r>
            <a:r>
              <a:rPr lang="sk-SK" sz="900" baseline="0">
                <a:solidFill>
                  <a:schemeClr val="accent6"/>
                </a:solidFill>
              </a:rPr>
              <a:t>encovani</a:t>
            </a:r>
            <a:r>
              <a:rPr lang="sk-SK" sz="900">
                <a:solidFill>
                  <a:schemeClr val="accent6"/>
                </a:solidFill>
              </a:rPr>
              <a:t>e údajov o adresách</a:t>
            </a:r>
          </a:p>
        </p:txBody>
      </p:sp>
      <p:sp>
        <p:nvSpPr>
          <p:cNvPr id="69" name="Oval 21"/>
          <p:cNvSpPr/>
          <p:nvPr/>
        </p:nvSpPr>
        <p:spPr>
          <a:xfrm rot="18054000">
            <a:off x="622300" y="3367882"/>
            <a:ext cx="1271587" cy="12684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latin typeface="Open Sans Regular" charset="0"/>
            </a:endParaRPr>
          </a:p>
        </p:txBody>
      </p:sp>
      <p:sp>
        <p:nvSpPr>
          <p:cNvPr id="70" name="TextBox 35"/>
          <p:cNvSpPr txBox="1"/>
          <p:nvPr/>
        </p:nvSpPr>
        <p:spPr>
          <a:xfrm>
            <a:off x="785812" y="3550445"/>
            <a:ext cx="969963" cy="88741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900" b="1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Modul </a:t>
            </a:r>
          </a:p>
          <a:p>
            <a:pPr algn="ctr"/>
            <a:r>
              <a:rPr lang="sk-SK" sz="900" b="1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Procesnej</a:t>
            </a:r>
          </a:p>
          <a:p>
            <a:pPr algn="ctr"/>
            <a:r>
              <a:rPr lang="sk-SK" sz="900" b="1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Integrácie a </a:t>
            </a:r>
          </a:p>
          <a:p>
            <a:pPr algn="ctr"/>
            <a:r>
              <a:rPr lang="sk-SK" sz="900" b="1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integrácie</a:t>
            </a:r>
          </a:p>
          <a:p>
            <a:pPr algn="ctr"/>
            <a:r>
              <a:rPr lang="sk-SK" sz="900" b="1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údajov /</a:t>
            </a:r>
          </a:p>
          <a:p>
            <a:pPr algn="ctr"/>
            <a:r>
              <a:rPr lang="sk-SK" sz="900" b="1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Portál</a:t>
            </a:r>
            <a:r>
              <a:rPr lang="sk-SK" sz="900" b="1" baseline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 OverSi</a:t>
            </a:r>
            <a:endParaRPr lang="en-US" sz="900" b="1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cxnSp>
        <p:nvCxnSpPr>
          <p:cNvPr id="71" name="Straight Arrow Connector 5"/>
          <p:cNvCxnSpPr/>
          <p:nvPr/>
        </p:nvCxnSpPr>
        <p:spPr>
          <a:xfrm flipV="1">
            <a:off x="1100137" y="2893220"/>
            <a:ext cx="214313" cy="50482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5"/>
          <p:cNvCxnSpPr/>
          <p:nvPr/>
        </p:nvCxnSpPr>
        <p:spPr>
          <a:xfrm flipV="1">
            <a:off x="1528762" y="2647157"/>
            <a:ext cx="768350" cy="80327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5"/>
          <p:cNvCxnSpPr/>
          <p:nvPr/>
        </p:nvCxnSpPr>
        <p:spPr>
          <a:xfrm flipV="1">
            <a:off x="1738312" y="3112295"/>
            <a:ext cx="590550" cy="50482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5"/>
          <p:cNvCxnSpPr/>
          <p:nvPr/>
        </p:nvCxnSpPr>
        <p:spPr>
          <a:xfrm>
            <a:off x="1795462" y="4364832"/>
            <a:ext cx="311150" cy="10795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Zalomená spojnica 74"/>
          <p:cNvCxnSpPr/>
          <p:nvPr/>
        </p:nvCxnSpPr>
        <p:spPr>
          <a:xfrm rot="16200000" flipV="1">
            <a:off x="5024437" y="478632"/>
            <a:ext cx="639763" cy="22875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BlokTextu 63"/>
          <p:cNvSpPr txBox="1"/>
          <p:nvPr/>
        </p:nvSpPr>
        <p:spPr>
          <a:xfrm>
            <a:off x="6446837" y="1381920"/>
            <a:ext cx="1719263" cy="29051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900">
                <a:solidFill>
                  <a:schemeClr val="accent6"/>
                </a:solidFill>
              </a:rPr>
              <a:t>overenie IČO</a:t>
            </a:r>
          </a:p>
        </p:txBody>
      </p:sp>
      <p:pic>
        <p:nvPicPr>
          <p:cNvPr id="77" name="Obrázok 76">
            <a:extLst>
              <a:ext uri="{FF2B5EF4-FFF2-40B4-BE49-F238E27FC236}">
                <a16:creationId xmlns:a16="http://schemas.microsoft.com/office/drawing/2014/main" id="{AFABEA81-67D8-5843-9DA0-86EF97D20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75" y="2286795"/>
            <a:ext cx="317500" cy="317500"/>
          </a:xfrm>
          <a:prstGeom prst="rect">
            <a:avLst/>
          </a:prstGeom>
        </p:spPr>
      </p:pic>
      <p:pic>
        <p:nvPicPr>
          <p:cNvPr id="78" name="Obrázok 77">
            <a:extLst>
              <a:ext uri="{FF2B5EF4-FFF2-40B4-BE49-F238E27FC236}">
                <a16:creationId xmlns:a16="http://schemas.microsoft.com/office/drawing/2014/main" id="{712E5516-C247-7A49-9152-E0389BE11F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650" y="5255420"/>
            <a:ext cx="538162" cy="538162"/>
          </a:xfrm>
          <a:prstGeom prst="rect">
            <a:avLst/>
          </a:prstGeom>
        </p:spPr>
      </p:pic>
      <p:sp>
        <p:nvSpPr>
          <p:cNvPr id="79" name="BlokTextu 52">
            <a:extLst>
              <a:ext uri="{FF2B5EF4-FFF2-40B4-BE49-F238E27FC236}">
                <a16:creationId xmlns:a16="http://schemas.microsoft.com/office/drawing/2014/main" id="{FC2742F1-92BD-6744-8084-2A900E2988D9}"/>
              </a:ext>
            </a:extLst>
          </p:cNvPr>
          <p:cNvSpPr txBox="1"/>
          <p:nvPr/>
        </p:nvSpPr>
        <p:spPr>
          <a:xfrm>
            <a:off x="414337" y="5787232"/>
            <a:ext cx="1541463" cy="23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00" b="1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Verejný obstarávateľ</a:t>
            </a:r>
          </a:p>
        </p:txBody>
      </p:sp>
      <p:sp>
        <p:nvSpPr>
          <p:cNvPr id="80" name="Obojsmerná zvislá šípka 79"/>
          <p:cNvSpPr/>
          <p:nvPr/>
        </p:nvSpPr>
        <p:spPr>
          <a:xfrm>
            <a:off x="1033462" y="4636295"/>
            <a:ext cx="261938" cy="5238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100"/>
          </a:p>
        </p:txBody>
      </p:sp>
      <p:cxnSp>
        <p:nvCxnSpPr>
          <p:cNvPr id="81" name="Zalomená spojnica 80"/>
          <p:cNvCxnSpPr/>
          <p:nvPr/>
        </p:nvCxnSpPr>
        <p:spPr>
          <a:xfrm rot="16200000" flipH="1">
            <a:off x="1720850" y="5490370"/>
            <a:ext cx="196850" cy="127000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2" name="Obrázok 81">
            <a:extLst>
              <a:ext uri="{FF2B5EF4-FFF2-40B4-BE49-F238E27FC236}">
                <a16:creationId xmlns:a16="http://schemas.microsoft.com/office/drawing/2014/main" id="{9D95336E-9B1D-7D45-B3B7-551E6B789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9" b="100000" l="2540" r="100000">
                        <a14:foregroundMark x1="17778" y1="13651" x2="17778" y2="13651"/>
                        <a14:foregroundMark x1="6984" y1="25873" x2="6984" y2="25873"/>
                        <a14:foregroundMark x1="15556" y1="24286" x2="15556" y2="24286"/>
                        <a14:foregroundMark x1="2698" y1="41587" x2="2698" y2="41587"/>
                        <a14:foregroundMark x1="40635" y1="5079" x2="40635" y2="50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4275" y="5755482"/>
            <a:ext cx="563562" cy="563563"/>
          </a:xfrm>
          <a:prstGeom prst="rect">
            <a:avLst/>
          </a:prstGeom>
        </p:spPr>
      </p:pic>
      <p:sp>
        <p:nvSpPr>
          <p:cNvPr id="83" name="BlokTextu 52">
            <a:extLst>
              <a:ext uri="{FF2B5EF4-FFF2-40B4-BE49-F238E27FC236}">
                <a16:creationId xmlns:a16="http://schemas.microsoft.com/office/drawing/2014/main" id="{FC2742F1-92BD-6744-8084-2A900E2988D9}"/>
              </a:ext>
            </a:extLst>
          </p:cNvPr>
          <p:cNvSpPr txBox="1"/>
          <p:nvPr/>
        </p:nvSpPr>
        <p:spPr>
          <a:xfrm>
            <a:off x="1993900" y="6334920"/>
            <a:ext cx="1541462" cy="23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000" b="1">
                <a:solidFill>
                  <a:schemeClr val="bg1">
                    <a:lumMod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Uchádzač o VO</a:t>
            </a:r>
          </a:p>
        </p:txBody>
      </p:sp>
      <p:sp>
        <p:nvSpPr>
          <p:cNvPr id="84" name="BlokTextu 77"/>
          <p:cNvSpPr txBox="1"/>
          <p:nvPr/>
        </p:nvSpPr>
        <p:spPr>
          <a:xfrm>
            <a:off x="355600" y="5083970"/>
            <a:ext cx="1946275" cy="2603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900" b="1">
                <a:solidFill>
                  <a:schemeClr val="tx2"/>
                </a:solidFill>
              </a:rPr>
              <a:t>Overenie</a:t>
            </a:r>
            <a:r>
              <a:rPr lang="sk-SK" sz="900" b="1" baseline="0">
                <a:solidFill>
                  <a:schemeClr val="tx2"/>
                </a:solidFill>
              </a:rPr>
              <a:t> si splnenia podmienok VO</a:t>
            </a:r>
            <a:endParaRPr lang="sk-SK" sz="900" b="1">
              <a:solidFill>
                <a:schemeClr val="tx2"/>
              </a:solidFill>
            </a:endParaRPr>
          </a:p>
        </p:txBody>
      </p:sp>
      <p:sp>
        <p:nvSpPr>
          <p:cNvPr id="85" name="BlokTextu 78"/>
          <p:cNvSpPr txBox="1"/>
          <p:nvPr/>
        </p:nvSpPr>
        <p:spPr>
          <a:xfrm>
            <a:off x="887412" y="6228557"/>
            <a:ext cx="2374900" cy="2968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900">
                <a:solidFill>
                  <a:schemeClr val="accent6"/>
                </a:solidFill>
              </a:rPr>
              <a:t>Predloženie žiadosti o VO</a:t>
            </a:r>
          </a:p>
        </p:txBody>
      </p:sp>
      <p:sp>
        <p:nvSpPr>
          <p:cNvPr id="86" name="Rectangle 3"/>
          <p:cNvSpPr/>
          <p:nvPr/>
        </p:nvSpPr>
        <p:spPr>
          <a:xfrm>
            <a:off x="0" y="-17329"/>
            <a:ext cx="9144000" cy="7636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Regular" charset="0"/>
            </a:endParaRPr>
          </a:p>
        </p:txBody>
      </p:sp>
      <p:sp>
        <p:nvSpPr>
          <p:cNvPr id="87" name="TextBox 1"/>
          <p:cNvSpPr txBox="1"/>
          <p:nvPr/>
        </p:nvSpPr>
        <p:spPr>
          <a:xfrm>
            <a:off x="1164431" y="37789"/>
            <a:ext cx="6514348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751"/>
              </a:lnSpc>
            </a:pPr>
            <a:r>
              <a:rPr lang="sk-SK" sz="2476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Vysvetlenie základných pojmov a vzťahov</a:t>
            </a:r>
            <a:endParaRPr lang="en-US" sz="2476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75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6"/>
          <p:cNvSpPr txBox="1"/>
          <p:nvPr/>
        </p:nvSpPr>
        <p:spPr>
          <a:xfrm>
            <a:off x="359653" y="1302197"/>
            <a:ext cx="3009007" cy="26545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sk-SK" sz="1125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</a:rPr>
              <a:t>Zoznam referenčných registrov </a:t>
            </a:r>
            <a:r>
              <a:rPr lang="sk-SK" sz="1125" b="1" dirty="0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  <a:hlinkClick r:id="rId3"/>
              </a:rPr>
              <a:t>v </a:t>
            </a:r>
            <a:r>
              <a:rPr lang="sk-SK" sz="1125" b="1" dirty="0" err="1">
                <a:solidFill>
                  <a:schemeClr val="tx2"/>
                </a:solidFill>
                <a:latin typeface="League Spartan" charset="0"/>
                <a:ea typeface="League Spartan" charset="0"/>
                <a:cs typeface="League Spartan" charset="0"/>
                <a:hlinkClick r:id="rId3"/>
              </a:rPr>
              <a:t>MetaIS</a:t>
            </a:r>
            <a:endParaRPr lang="en-US" sz="1125" b="1" dirty="0">
              <a:solidFill>
                <a:schemeClr val="tx2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53" y="1671484"/>
            <a:ext cx="8389926" cy="4247535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0" y="-5633"/>
            <a:ext cx="9144000" cy="9447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Regular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2388444" y="193488"/>
            <a:ext cx="4369530" cy="53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751"/>
              </a:lnSpc>
            </a:pPr>
            <a:r>
              <a:rPr lang="sk-SK" sz="2476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Vyhlásené referenčné </a:t>
            </a:r>
            <a:r>
              <a:rPr lang="sk-SK" sz="2476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údaje</a:t>
            </a:r>
            <a:endParaRPr lang="en-US" sz="2476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10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/>
          <p:nvPr/>
        </p:nvSpPr>
        <p:spPr>
          <a:xfrm>
            <a:off x="0" y="-5633"/>
            <a:ext cx="9144000" cy="9447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Regular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610437" y="172444"/>
            <a:ext cx="7925568" cy="688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76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Realizácia plánu vyhlasovania referenčných údajov</a:t>
            </a:r>
          </a:p>
          <a:p>
            <a:pPr algn="ctr"/>
            <a:r>
              <a:rPr lang="sk-SK" sz="14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na roky 2019 a 2020</a:t>
            </a:r>
            <a:endParaRPr lang="en-US" sz="14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219790"/>
              </p:ext>
            </p:extLst>
          </p:nvPr>
        </p:nvGraphicFramePr>
        <p:xfrm>
          <a:off x="388626" y="1039298"/>
          <a:ext cx="8435333" cy="5224342"/>
        </p:xfrm>
        <a:graphic>
          <a:graphicData uri="http://schemas.openxmlformats.org/drawingml/2006/table">
            <a:tbl>
              <a:tblPr/>
              <a:tblGrid>
                <a:gridCol w="979024">
                  <a:extLst>
                    <a:ext uri="{9D8B030D-6E8A-4147-A177-3AD203B41FA5}">
                      <a16:colId xmlns:a16="http://schemas.microsoft.com/office/drawing/2014/main" val="1195874405"/>
                    </a:ext>
                  </a:extLst>
                </a:gridCol>
                <a:gridCol w="1381123">
                  <a:extLst>
                    <a:ext uri="{9D8B030D-6E8A-4147-A177-3AD203B41FA5}">
                      <a16:colId xmlns:a16="http://schemas.microsoft.com/office/drawing/2014/main" val="3990131975"/>
                    </a:ext>
                  </a:extLst>
                </a:gridCol>
                <a:gridCol w="769233">
                  <a:extLst>
                    <a:ext uri="{9D8B030D-6E8A-4147-A177-3AD203B41FA5}">
                      <a16:colId xmlns:a16="http://schemas.microsoft.com/office/drawing/2014/main" val="3689339438"/>
                    </a:ext>
                  </a:extLst>
                </a:gridCol>
                <a:gridCol w="646855">
                  <a:extLst>
                    <a:ext uri="{9D8B030D-6E8A-4147-A177-3AD203B41FA5}">
                      <a16:colId xmlns:a16="http://schemas.microsoft.com/office/drawing/2014/main" val="2020278146"/>
                    </a:ext>
                  </a:extLst>
                </a:gridCol>
                <a:gridCol w="515735">
                  <a:extLst>
                    <a:ext uri="{9D8B030D-6E8A-4147-A177-3AD203B41FA5}">
                      <a16:colId xmlns:a16="http://schemas.microsoft.com/office/drawing/2014/main" val="2204591448"/>
                    </a:ext>
                  </a:extLst>
                </a:gridCol>
                <a:gridCol w="533218">
                  <a:extLst>
                    <a:ext uri="{9D8B030D-6E8A-4147-A177-3AD203B41FA5}">
                      <a16:colId xmlns:a16="http://schemas.microsoft.com/office/drawing/2014/main" val="1384459124"/>
                    </a:ext>
                  </a:extLst>
                </a:gridCol>
                <a:gridCol w="515735">
                  <a:extLst>
                    <a:ext uri="{9D8B030D-6E8A-4147-A177-3AD203B41FA5}">
                      <a16:colId xmlns:a16="http://schemas.microsoft.com/office/drawing/2014/main" val="3160665902"/>
                    </a:ext>
                  </a:extLst>
                </a:gridCol>
                <a:gridCol w="515735">
                  <a:extLst>
                    <a:ext uri="{9D8B030D-6E8A-4147-A177-3AD203B41FA5}">
                      <a16:colId xmlns:a16="http://schemas.microsoft.com/office/drawing/2014/main" val="3972738366"/>
                    </a:ext>
                  </a:extLst>
                </a:gridCol>
                <a:gridCol w="515735">
                  <a:extLst>
                    <a:ext uri="{9D8B030D-6E8A-4147-A177-3AD203B41FA5}">
                      <a16:colId xmlns:a16="http://schemas.microsoft.com/office/drawing/2014/main" val="2252372143"/>
                    </a:ext>
                  </a:extLst>
                </a:gridCol>
                <a:gridCol w="515735">
                  <a:extLst>
                    <a:ext uri="{9D8B030D-6E8A-4147-A177-3AD203B41FA5}">
                      <a16:colId xmlns:a16="http://schemas.microsoft.com/office/drawing/2014/main" val="3623399713"/>
                    </a:ext>
                  </a:extLst>
                </a:gridCol>
                <a:gridCol w="515735">
                  <a:extLst>
                    <a:ext uri="{9D8B030D-6E8A-4147-A177-3AD203B41FA5}">
                      <a16:colId xmlns:a16="http://schemas.microsoft.com/office/drawing/2014/main" val="768590112"/>
                    </a:ext>
                  </a:extLst>
                </a:gridCol>
                <a:gridCol w="515735">
                  <a:extLst>
                    <a:ext uri="{9D8B030D-6E8A-4147-A177-3AD203B41FA5}">
                      <a16:colId xmlns:a16="http://schemas.microsoft.com/office/drawing/2014/main" val="4103961504"/>
                    </a:ext>
                  </a:extLst>
                </a:gridCol>
                <a:gridCol w="515735">
                  <a:extLst>
                    <a:ext uri="{9D8B030D-6E8A-4147-A177-3AD203B41FA5}">
                      <a16:colId xmlns:a16="http://schemas.microsoft.com/office/drawing/2014/main" val="2403139106"/>
                    </a:ext>
                  </a:extLst>
                </a:gridCol>
              </a:tblGrid>
              <a:tr h="107884">
                <a:tc rowSpan="2"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Názov registra / 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Okruh referenčných údajov a zákl. číselníkov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Poskytovateľ údajov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 2019</a:t>
                      </a:r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352954"/>
                  </a:ext>
                </a:extLst>
              </a:tr>
              <a:tr h="32365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 sprístupnenia v IS CSRÚ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Apríl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Jún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Júl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Október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696743"/>
                  </a:ext>
                </a:extLst>
              </a:tr>
              <a:tr h="584659"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 adries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kraj, okres, obec, mestká časť, ulica, súpisné a popisné číslo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Ministerstvo vnútra SR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Zaradenie do Plánu vyhlasovania 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kvality údajov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legislatívneho procesu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Detailná špecifikácia ref. údajov (rozsah, atribúty, účely poskytovania, štruktúry rozhrania)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Návrh na vyhlásenie v MetaIS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MPK k vyhláseniu údajov za referenčné a schválenie PS1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Vyhlásenie údajov za referenčné - publikácia v MetaIS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225994"/>
                  </a:ext>
                </a:extLst>
              </a:tr>
              <a:tr h="417613"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Finančnej správy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Nedoplatky voči daňovému a colnému úradu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Finančné riaditeľstvo SR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čiastočne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Zaradenie do Plánu vyhlasovania 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kvality údajov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legislatívneho procesu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Detailná špecifikácia ref. údajov (rozsah, atribúty, účely poskytovania, štruktúry rozhrania)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Návrh na vyhlásenie v MetaIS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MPK k vyhláseniu údajov za referenčné a schválenie PS1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Plánované sprístupnenie cez IS CSRÚ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Vyhlásenie údajov za referenčné - publikácia v MetaIS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205652"/>
                  </a:ext>
                </a:extLst>
              </a:tr>
              <a:tr h="417613"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Sociálnej poisťovne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Nedoplatky na sociálnom poistení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Soc. poisťovňa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čiastočne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Zaradenie do Plánu vyhlasovania 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kvality údajov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legislatívneho procesu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Detailná špecifikácia ref. údajov (rozsah, atribúty, účely poskytovania, štruktúry rozhrania)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Návrh na vyhlásenie v MetaIS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MPK k vyhláseniu údajov za referenčné a schválenie PS1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Plánované sprístupnenie cez IS CSRÚ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Vyhlásenie údajov za referenčné - publikácia v MetaIS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53175"/>
                  </a:ext>
                </a:extLst>
              </a:tr>
              <a:tr h="668181"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Registre katastra (ESKN)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Číselníky klasifikujúce nehnuteľnosti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ÚGKK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Zaradenie do Plánu vyhlasovania 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kvality údajov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Detailná špecifikácia ref. údajov (rozsah, atribúty, účely poskytovania, štruktúry rozhrania)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Návrh na vyhlásenie v MetaIS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Schválenie PS 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Vyhlásenie číselníkov za základné; publikácia v MetaIS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51409"/>
                  </a:ext>
                </a:extLst>
              </a:tr>
              <a:tr h="526193">
                <a:tc>
                  <a:txBody>
                    <a:bodyPr/>
                    <a:lstStyle/>
                    <a:p>
                      <a:pPr algn="l" fontAlgn="t"/>
                      <a:endParaRPr lang="sk-S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Názvy nesídelných objektov, Údaje o parcelách "C" a "E", Hranice katastrálnych území, ...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ÚGKK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Zaradenie do Plánu vyhlasovania 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kvality údajov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Detailná špecifikácia ref. údajov (rozsah, atribúty, účely poskytovania, štruktúry rozhrania)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Návrh na vyhlásenie v MetaIS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MPK k vyhláseniu údajov za referenčné a schválenie PS1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Vyhlásenie údajov za referenčné - publikácia v MetaIS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34797"/>
                  </a:ext>
                </a:extLst>
              </a:tr>
              <a:tr h="334090">
                <a:tc>
                  <a:txBody>
                    <a:bodyPr/>
                    <a:lstStyle/>
                    <a:p>
                      <a:pPr algn="l" fontAlgn="t"/>
                      <a:r>
                        <a:rPr lang="nn-N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 úpadcov a subjektov v likvidácii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Údaje o úpadcoch, konkurzoch a reštrukturalizáciách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Ministerstvo spravodlivosti SR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čiastočne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Zaradenie do Plánu vyhlasovania 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kvality údajov a stretnutia so správcami zdrojových registrov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139646"/>
                  </a:ext>
                </a:extLst>
              </a:tr>
              <a:tr h="334090"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 príjemcov minimálnej a štátnej pomoci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Údaje o poskytnutej štátnej a minimálnej štátnej pomoci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Protimonopolný úrad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Zaradenie do Plánu vyhlasovania 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kvality údajov a stretnutia so správcami zdrojových registrov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832210"/>
                  </a:ext>
                </a:extLst>
              </a:tr>
              <a:tr h="647301"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EZOP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Kontroly nelegálnej práce - Zoznam subjektov nelegálne zamestnávajúcich FO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Národný inšpektorát práce a Ministerstvo práce soc. vecí a rodiny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čiastočne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Zaradenie do Plánu vyhlasovania 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kvality údajov a stretnutia so správcami zdrojových registrov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81184"/>
                  </a:ext>
                </a:extLst>
              </a:tr>
              <a:tr h="431534"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Registre ministerstva školstva (IS RIS)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Údaje o žiakoch a študentoch z Registera detí, žiakov a poslucháčov a z Registra študentov vysokých škôl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Ministerstvo školstva SR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čiastočne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Zaradenie do Plánu vyhlasovania 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kvality údajov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Posúdenie legislatívneho procesu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Detailná špecifikácia ref. údajov (rozsah, atribúty, účely poskytovania, štruktúry rozhrania)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Údaje sprístupnené cez IS CSRÚ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290495"/>
                  </a:ext>
                </a:extLst>
              </a:tr>
              <a:tr h="431534"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Registre hospodárskych a spoločenských zvierat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Údaje o evidovaných hospodárskych a spoločenských zvieratách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Ministerstvo pôdohospodárstva (Plemenárske služby, a.s.)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Zaradenie do Plánu vyhlasovania RÚ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397452"/>
                  </a:ext>
                </a:extLst>
              </a:tr>
            </a:tbl>
          </a:graphicData>
        </a:graphic>
      </p:graphicFrame>
      <p:cxnSp>
        <p:nvCxnSpPr>
          <p:cNvPr id="11" name="Rovná spojnica 10"/>
          <p:cNvCxnSpPr/>
          <p:nvPr/>
        </p:nvCxnSpPr>
        <p:spPr>
          <a:xfrm>
            <a:off x="8039653" y="1140020"/>
            <a:ext cx="82898" cy="5100443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867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-5633"/>
            <a:ext cx="9144000" cy="9447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933" y="137739"/>
            <a:ext cx="8260596" cy="719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76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Návrhy na referenčné a zdroj. údaje – dopytové výzvy</a:t>
            </a:r>
          </a:p>
          <a:p>
            <a:pPr algn="ctr"/>
            <a:r>
              <a:rPr lang="sk-SK" sz="1600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Realizácia 2020 - 2021</a:t>
            </a:r>
            <a:endParaRPr lang="en-US" sz="16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62708" y="1432193"/>
            <a:ext cx="26005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ÚDZS</a:t>
            </a:r>
          </a:p>
          <a:p>
            <a:r>
              <a:rPr lang="sk-SK" sz="1400" dirty="0" smtClean="0"/>
              <a:t>Centrálny register poistencov</a:t>
            </a:r>
          </a:p>
          <a:p>
            <a:r>
              <a:rPr lang="sk-SK" sz="1400" dirty="0" smtClean="0"/>
              <a:t>Register úmrtí</a:t>
            </a:r>
            <a:endParaRPr lang="sk-SK" sz="1400" dirty="0"/>
          </a:p>
        </p:txBody>
      </p:sp>
      <p:sp>
        <p:nvSpPr>
          <p:cNvPr id="4" name="BlokTextu 3"/>
          <p:cNvSpPr txBox="1"/>
          <p:nvPr/>
        </p:nvSpPr>
        <p:spPr>
          <a:xfrm>
            <a:off x="3063240" y="1393726"/>
            <a:ext cx="37033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Dopravný úrad</a:t>
            </a:r>
          </a:p>
          <a:p>
            <a:r>
              <a:rPr lang="sk-SK" sz="1400" dirty="0" smtClean="0"/>
              <a:t>Letiská, </a:t>
            </a:r>
            <a:r>
              <a:rPr lang="sk-SK" sz="1400" dirty="0" err="1" smtClean="0"/>
              <a:t>heliporty</a:t>
            </a:r>
            <a:r>
              <a:rPr lang="sk-SK" sz="1400" dirty="0" smtClean="0"/>
              <a:t> a letecké pozemné zariadenia</a:t>
            </a:r>
          </a:p>
          <a:p>
            <a:r>
              <a:rPr lang="sk-SK" sz="1400" dirty="0" smtClean="0"/>
              <a:t>Pevné subsystémy</a:t>
            </a:r>
          </a:p>
          <a:p>
            <a:r>
              <a:rPr lang="sk-SK" sz="1400" dirty="0" smtClean="0"/>
              <a:t>Určené technické zariadenia a ich revízie</a:t>
            </a:r>
          </a:p>
          <a:p>
            <a:r>
              <a:rPr lang="sk-SK" sz="1400" dirty="0" smtClean="0"/>
              <a:t>Prístaviská, prekladiská a </a:t>
            </a:r>
            <a:r>
              <a:rPr lang="sk-SK" sz="1400" dirty="0" err="1" smtClean="0"/>
              <a:t>kotviská</a:t>
            </a:r>
            <a:endParaRPr lang="sk-SK" sz="1400" dirty="0" smtClean="0"/>
          </a:p>
          <a:p>
            <a:r>
              <a:rPr lang="sk-SK" sz="1400" dirty="0" smtClean="0"/>
              <a:t>Ochranné pásma letísk</a:t>
            </a:r>
          </a:p>
          <a:p>
            <a:r>
              <a:rPr lang="sk-SK" sz="1400" dirty="0" smtClean="0"/>
              <a:t>Lietajúce zariadenia</a:t>
            </a:r>
          </a:p>
          <a:p>
            <a:r>
              <a:rPr lang="sk-SK" sz="1400" dirty="0" smtClean="0"/>
              <a:t>Plavidlá</a:t>
            </a:r>
          </a:p>
          <a:p>
            <a:r>
              <a:rPr lang="sk-SK" sz="1400" dirty="0" smtClean="0"/>
              <a:t>Železničné a dráhové vozidlá</a:t>
            </a:r>
          </a:p>
          <a:p>
            <a:r>
              <a:rPr lang="sk-SK" sz="1400" dirty="0" smtClean="0"/>
              <a:t>Poverené organizácie v oblasti dráh, vnútrozemskej plavby, leteckej dopravy</a:t>
            </a:r>
          </a:p>
          <a:p>
            <a:r>
              <a:rPr lang="sk-SK" sz="1400" dirty="0" smtClean="0"/>
              <a:t>Prevádzkovatelia a poskytovatelia dopravy a súvisiacich služieb</a:t>
            </a:r>
          </a:p>
          <a:p>
            <a:r>
              <a:rPr lang="sk-SK" sz="1400" dirty="0" smtClean="0"/>
              <a:t>Odborná spôsobilosť osôb na dráhach, pre vnútrozemskú plavbu a v civilnom letectve</a:t>
            </a:r>
          </a:p>
          <a:p>
            <a:endParaRPr lang="sk-SK" sz="1400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462708" y="2388337"/>
            <a:ext cx="27148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ZBIERKA LISTÍN</a:t>
            </a:r>
          </a:p>
          <a:p>
            <a:r>
              <a:rPr lang="sk-SK" sz="1400" dirty="0" smtClean="0"/>
              <a:t>Rozhodnutia o zmene zákl. imania</a:t>
            </a:r>
          </a:p>
          <a:p>
            <a:r>
              <a:rPr lang="sk-SK" sz="1400" dirty="0" smtClean="0"/>
              <a:t>Spoločenské zmluvy</a:t>
            </a:r>
          </a:p>
          <a:p>
            <a:r>
              <a:rPr lang="sk-SK" sz="1400" dirty="0" smtClean="0"/>
              <a:t>Oznámenia o významnej obch. transakcii</a:t>
            </a:r>
            <a:endParaRPr lang="sk-SK" sz="1400" dirty="0"/>
          </a:p>
        </p:txBody>
      </p:sp>
      <p:sp>
        <p:nvSpPr>
          <p:cNvPr id="6" name="BlokTextu 5"/>
          <p:cNvSpPr txBox="1"/>
          <p:nvPr/>
        </p:nvSpPr>
        <p:spPr>
          <a:xfrm>
            <a:off x="442172" y="3775368"/>
            <a:ext cx="2714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ZVJS</a:t>
            </a:r>
          </a:p>
          <a:p>
            <a:r>
              <a:rPr lang="sk-SK" sz="1400" dirty="0" smtClean="0"/>
              <a:t>Odsúdený alebo obvinený</a:t>
            </a:r>
          </a:p>
          <a:p>
            <a:r>
              <a:rPr lang="sk-SK" sz="1400" dirty="0" smtClean="0"/>
              <a:t>- nástup, prepustenie, umiestnenie</a:t>
            </a:r>
            <a:endParaRPr lang="sk-SK" sz="1400" dirty="0"/>
          </a:p>
        </p:txBody>
      </p:sp>
      <p:sp>
        <p:nvSpPr>
          <p:cNvPr id="7" name="BlokTextu 6"/>
          <p:cNvSpPr txBox="1"/>
          <p:nvPr/>
        </p:nvSpPr>
        <p:spPr>
          <a:xfrm>
            <a:off x="499322" y="4708761"/>
            <a:ext cx="28496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ÚRAD VLÁDY SR</a:t>
            </a:r>
          </a:p>
          <a:p>
            <a:r>
              <a:rPr lang="sk-SK" sz="1400" dirty="0" smtClean="0"/>
              <a:t>Zmluvy z VO a z EKS</a:t>
            </a:r>
          </a:p>
          <a:p>
            <a:r>
              <a:rPr lang="sk-SK" sz="1400" dirty="0" smtClean="0"/>
              <a:t>Zmluvy na prevod majetku štátu</a:t>
            </a:r>
          </a:p>
          <a:p>
            <a:r>
              <a:rPr lang="sk-SK" sz="1400" dirty="0" smtClean="0"/>
              <a:t>Zmluvy na dotácie mimo ŠR</a:t>
            </a:r>
          </a:p>
          <a:p>
            <a:r>
              <a:rPr lang="sk-SK" sz="1400" dirty="0" smtClean="0"/>
              <a:t>Kontrakty medzi štátnou správou</a:t>
            </a:r>
          </a:p>
          <a:p>
            <a:r>
              <a:rPr lang="sk-SK" sz="1400" dirty="0" smtClean="0"/>
              <a:t>Úlohy a ich plnenie z uznesení vlády</a:t>
            </a:r>
          </a:p>
          <a:p>
            <a:r>
              <a:rPr lang="sk-SK" sz="1400" dirty="0" smtClean="0"/>
              <a:t>Menovania vlády SR</a:t>
            </a:r>
          </a:p>
          <a:p>
            <a:endParaRPr lang="sk-SK" sz="1400" dirty="0"/>
          </a:p>
        </p:txBody>
      </p:sp>
      <p:sp>
        <p:nvSpPr>
          <p:cNvPr id="8" name="BlokTextu 7"/>
          <p:cNvSpPr txBox="1"/>
          <p:nvPr/>
        </p:nvSpPr>
        <p:spPr>
          <a:xfrm>
            <a:off x="3063240" y="4847260"/>
            <a:ext cx="2714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Ministerstvo kultúry SR</a:t>
            </a:r>
          </a:p>
          <a:p>
            <a:r>
              <a:rPr lang="sk-SK" sz="1400" dirty="0" smtClean="0"/>
              <a:t>PO oprávnené vykonávať archeologický výskum</a:t>
            </a:r>
            <a:endParaRPr lang="sk-SK" sz="1400" dirty="0"/>
          </a:p>
        </p:txBody>
      </p:sp>
      <p:sp>
        <p:nvSpPr>
          <p:cNvPr id="9" name="BlokTextu 8"/>
          <p:cNvSpPr txBox="1"/>
          <p:nvPr/>
        </p:nvSpPr>
        <p:spPr>
          <a:xfrm>
            <a:off x="5627158" y="4847259"/>
            <a:ext cx="34025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VÚC ZA a PO</a:t>
            </a:r>
          </a:p>
          <a:p>
            <a:r>
              <a:rPr lang="sk-SK" sz="1400" dirty="0" smtClean="0"/>
              <a:t>Registre dopravcov</a:t>
            </a:r>
          </a:p>
          <a:p>
            <a:r>
              <a:rPr lang="sk-SK" sz="1400" dirty="0" smtClean="0"/>
              <a:t>Registre poskytovateľov soc. Starostlivosti</a:t>
            </a:r>
          </a:p>
          <a:p>
            <a:r>
              <a:rPr lang="sk-SK" sz="1400" dirty="0" smtClean="0"/>
              <a:t>Lekárne a výdajne zdrav. pomôcok</a:t>
            </a:r>
          </a:p>
          <a:p>
            <a:r>
              <a:rPr lang="sk-SK" sz="1400" dirty="0" err="1" smtClean="0"/>
              <a:t>Ambulatné</a:t>
            </a:r>
            <a:r>
              <a:rPr lang="sk-SK" sz="1400" dirty="0" smtClean="0"/>
              <a:t> zdravotnícke zariadenia</a:t>
            </a:r>
          </a:p>
          <a:p>
            <a:r>
              <a:rPr lang="sk-SK" sz="1400" dirty="0" smtClean="0"/>
              <a:t>Kultúrne inštitúcie</a:t>
            </a:r>
          </a:p>
          <a:p>
            <a:r>
              <a:rPr lang="sk-SK" sz="1400" dirty="0" smtClean="0"/>
              <a:t>.......</a:t>
            </a:r>
            <a:endParaRPr lang="sk-SK" sz="1400" dirty="0"/>
          </a:p>
        </p:txBody>
      </p:sp>
      <p:sp>
        <p:nvSpPr>
          <p:cNvPr id="10" name="BlokTextu 9"/>
          <p:cNvSpPr txBox="1"/>
          <p:nvPr/>
        </p:nvSpPr>
        <p:spPr>
          <a:xfrm>
            <a:off x="6160770" y="1963113"/>
            <a:ext cx="2983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Ministerstvo školstva</a:t>
            </a:r>
          </a:p>
          <a:p>
            <a:r>
              <a:rPr lang="sk-SK" sz="1400" dirty="0" smtClean="0"/>
              <a:t>Register zriaďovateľov</a:t>
            </a:r>
          </a:p>
          <a:p>
            <a:r>
              <a:rPr lang="sk-SK" sz="1400" dirty="0" smtClean="0"/>
              <a:t>Register študijných a učebných odborov reg. školstva</a:t>
            </a:r>
          </a:p>
          <a:p>
            <a:r>
              <a:rPr lang="sk-SK" sz="1400" dirty="0" smtClean="0"/>
              <a:t>Registre škôl a školských zariadení</a:t>
            </a:r>
          </a:p>
          <a:p>
            <a:r>
              <a:rPr lang="sk-SK" sz="1400" dirty="0" smtClean="0"/>
              <a:t>Štátny a školský vzdelávací program</a:t>
            </a:r>
          </a:p>
        </p:txBody>
      </p:sp>
    </p:spTree>
    <p:extLst>
      <p:ext uri="{BB962C8B-B14F-4D97-AF65-F5344CB8AC3E}">
        <p14:creationId xmlns:p14="http://schemas.microsoft.com/office/powerpoint/2010/main" val="40848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70"/>
            <a:ext cx="9144000" cy="9447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Regular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48752" y="217749"/>
            <a:ext cx="8048999" cy="473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76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Časté nejasnosti / otázky pri vyhlasovaní </a:t>
            </a:r>
            <a:r>
              <a:rPr lang="sk-SK" sz="2476" b="1" dirty="0" err="1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ref</a:t>
            </a:r>
            <a:r>
              <a:rPr lang="sk-SK" sz="2476" b="1" dirty="0" smtClean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. údajov</a:t>
            </a:r>
            <a:endParaRPr lang="en-US" sz="1600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16741" y="1458911"/>
            <a:ext cx="808101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b="1" dirty="0" smtClean="0"/>
              <a:t>Môžeme vyhlásiť údaje za referenčné, keď ich kvalita nie je uspokojivá – údaje nie sú úplné a aktuálne?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b="1" dirty="0" smtClean="0"/>
              <a:t>Na čo máme vyhlasovať údaje za referenčné, keď sú už právne záväzné na základe Zákona proti byrokracii, resp. na základe osobitného predpisu?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b="1" dirty="0" smtClean="0"/>
              <a:t>Čo nás má motivovať k vyhláseniu údajov za referenčné?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b="1" dirty="0"/>
              <a:t>Aké povinnosti sa vzťahujú k správcovi referenčných údajov, iné ako už plníme</a:t>
            </a:r>
            <a:r>
              <a:rPr lang="sk-SK" b="1" dirty="0" smtClean="0"/>
              <a:t>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b="1" dirty="0" smtClean="0"/>
              <a:t>Je potrebné vyhlasovať údaje za referenčné ak už sú k údajom vyhlásené základné číselníky?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b="1" dirty="0" smtClean="0"/>
              <a:t>Môžu byť údaje referenčné, keď nie sú zapísané ako objekt evidencie v klasickom registri zriadenom na základe zákona?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b="1" dirty="0" smtClean="0"/>
              <a:t>Ako určím atribúty v rámci registra, ktoré majú byť referenčné? </a:t>
            </a:r>
            <a:endParaRPr lang="sk-SK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b="1" dirty="0"/>
              <a:t>Musím pri návrhu priradiť k údajom jednotné </a:t>
            </a:r>
            <a:r>
              <a:rPr lang="sk-SK" b="1" dirty="0" err="1"/>
              <a:t>referencovateľné</a:t>
            </a:r>
            <a:r>
              <a:rPr lang="sk-SK" b="1" dirty="0"/>
              <a:t> identifikátori?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647889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6580"/>
            <a:ext cx="3505184" cy="5144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Regula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132" y="2496810"/>
            <a:ext cx="2188420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751"/>
              </a:lnSpc>
            </a:pPr>
            <a:r>
              <a:rPr lang="sk-SK" sz="2476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Vďaka </a:t>
            </a:r>
          </a:p>
          <a:p>
            <a:pPr algn="ctr">
              <a:lnSpc>
                <a:spcPts val="3751"/>
              </a:lnSpc>
            </a:pPr>
            <a:r>
              <a:rPr lang="sk-SK" sz="2476" b="1" dirty="0">
                <a:solidFill>
                  <a:schemeClr val="bg1"/>
                </a:solidFill>
                <a:latin typeface="League Spartan" charset="0"/>
                <a:ea typeface="League Spartan" charset="0"/>
                <a:cs typeface="League Spartan" charset="0"/>
              </a:rPr>
              <a:t>za pozornosť</a:t>
            </a:r>
          </a:p>
          <a:p>
            <a:pPr algn="ctr">
              <a:lnSpc>
                <a:spcPts val="3751"/>
              </a:lnSpc>
            </a:pPr>
            <a:endParaRPr lang="en-US" sz="2476" b="1" dirty="0">
              <a:solidFill>
                <a:schemeClr val="bg1"/>
              </a:solidFill>
              <a:latin typeface="League Spartan" charset="0"/>
              <a:ea typeface="League Spartan" charset="0"/>
              <a:cs typeface="League Spart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884" y="4194233"/>
            <a:ext cx="896399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900" dirty="0" err="1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datalab.digital</a:t>
            </a:r>
            <a:endParaRPr lang="en-US" sz="9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884" y="3305955"/>
            <a:ext cx="1903085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9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Úrad podpredsedu vlády SR</a:t>
            </a:r>
          </a:p>
          <a:p>
            <a:r>
              <a:rPr lang="sk-SK" sz="900" b="1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pre investície a informatizáciu </a:t>
            </a:r>
          </a:p>
          <a:p>
            <a:endParaRPr lang="sk-SK" sz="9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k-SK" sz="9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Štefániková 15, 85101, Bratislava</a:t>
            </a:r>
          </a:p>
          <a:p>
            <a:endParaRPr lang="en-US" sz="9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7789" y="2553162"/>
            <a:ext cx="2020105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sk-SK" sz="900" dirty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rPr>
              <a:t>andrej.hajduch@vicepremier.gov.sk</a:t>
            </a:r>
            <a:endParaRPr lang="en-US" sz="900" dirty="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935589" y="3877343"/>
            <a:ext cx="1613506" cy="499414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sk-SK" sz="135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Andrej </a:t>
            </a:r>
            <a:r>
              <a:rPr lang="sk-SK" sz="135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Hajdúch</a:t>
            </a:r>
            <a:endParaRPr lang="sk-SK" sz="135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ts val="1515"/>
              </a:lnSpc>
            </a:pPr>
            <a:r>
              <a:rPr lang="sk-SK" sz="105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Dátová kancelária</a:t>
            </a:r>
          </a:p>
        </p:txBody>
      </p:sp>
      <p:sp>
        <p:nvSpPr>
          <p:cNvPr id="30" name="Oval 29"/>
          <p:cNvSpPr/>
          <p:nvPr/>
        </p:nvSpPr>
        <p:spPr>
          <a:xfrm>
            <a:off x="4929279" y="4129815"/>
            <a:ext cx="390976" cy="3909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Regular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929279" y="3293982"/>
            <a:ext cx="390976" cy="3909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Regular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9279" y="2486915"/>
            <a:ext cx="390976" cy="3909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Open Sans Regular" charset="0"/>
            </a:endParaRPr>
          </a:p>
        </p:txBody>
      </p:sp>
      <p:sp>
        <p:nvSpPr>
          <p:cNvPr id="34" name="Shape 2934"/>
          <p:cNvSpPr/>
          <p:nvPr/>
        </p:nvSpPr>
        <p:spPr>
          <a:xfrm>
            <a:off x="5047405" y="2126971"/>
            <a:ext cx="15240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defTabSz="17144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Shape 2944"/>
          <p:cNvSpPr/>
          <p:nvPr/>
        </p:nvSpPr>
        <p:spPr>
          <a:xfrm>
            <a:off x="5024023" y="2948609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defTabSz="17144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6" name="Shape 2836"/>
          <p:cNvSpPr/>
          <p:nvPr/>
        </p:nvSpPr>
        <p:spPr>
          <a:xfrm>
            <a:off x="5019992" y="1340113"/>
            <a:ext cx="20955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defTabSz="17144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1" name="Shape 2934"/>
          <p:cNvSpPr/>
          <p:nvPr/>
        </p:nvSpPr>
        <p:spPr>
          <a:xfrm>
            <a:off x="5087647" y="4588001"/>
            <a:ext cx="15240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defTabSz="17144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2" name="Shape 2944"/>
          <p:cNvSpPr/>
          <p:nvPr/>
        </p:nvSpPr>
        <p:spPr>
          <a:xfrm>
            <a:off x="5064265" y="5409639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defTabSz="17144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3" name="Shape 2836"/>
          <p:cNvSpPr/>
          <p:nvPr/>
        </p:nvSpPr>
        <p:spPr>
          <a:xfrm>
            <a:off x="5060234" y="3801143"/>
            <a:ext cx="209550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7" tIns="14287" rIns="14287" bIns="14287" anchor="ctr"/>
          <a:lstStyle/>
          <a:p>
            <a:pPr defTabSz="171444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solidFill>
                <a:schemeClr val="tx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90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1313</Words>
  <Application>Microsoft Office PowerPoint</Application>
  <PresentationFormat>Prezentácia na obrazovke (4:3)</PresentationFormat>
  <Paragraphs>764</Paragraphs>
  <Slides>8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6" baseType="lpstr">
      <vt:lpstr>Arial</vt:lpstr>
      <vt:lpstr>Calibri</vt:lpstr>
      <vt:lpstr>Gill Sans</vt:lpstr>
      <vt:lpstr>League Spartan</vt:lpstr>
      <vt:lpstr>Open Sans</vt:lpstr>
      <vt:lpstr>Open Sans Light</vt:lpstr>
      <vt:lpstr>Open Sans Regular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Andrej Hajduch</cp:lastModifiedBy>
  <cp:revision>136</cp:revision>
  <cp:lastPrinted>2015-01-18T19:48:41Z</cp:lastPrinted>
  <dcterms:created xsi:type="dcterms:W3CDTF">2014-07-22T20:09:34Z</dcterms:created>
  <dcterms:modified xsi:type="dcterms:W3CDTF">2019-11-18T06:39:06Z</dcterms:modified>
</cp:coreProperties>
</file>